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9" r:id="rId3"/>
    <p:sldId id="258" r:id="rId4"/>
    <p:sldId id="261" r:id="rId5"/>
    <p:sldId id="315" r:id="rId6"/>
    <p:sldId id="263" r:id="rId7"/>
    <p:sldId id="264" r:id="rId8"/>
    <p:sldId id="328" r:id="rId9"/>
    <p:sldId id="265" r:id="rId10"/>
    <p:sldId id="266" r:id="rId11"/>
    <p:sldId id="268" r:id="rId12"/>
    <p:sldId id="269" r:id="rId13"/>
    <p:sldId id="317" r:id="rId14"/>
    <p:sldId id="316" r:id="rId15"/>
    <p:sldId id="330" r:id="rId16"/>
    <p:sldId id="296" r:id="rId17"/>
    <p:sldId id="297" r:id="rId18"/>
    <p:sldId id="298" r:id="rId19"/>
    <p:sldId id="299" r:id="rId20"/>
    <p:sldId id="301" r:id="rId21"/>
    <p:sldId id="300" r:id="rId22"/>
    <p:sldId id="302" r:id="rId23"/>
    <p:sldId id="303" r:id="rId24"/>
    <p:sldId id="304" r:id="rId25"/>
    <p:sldId id="327" r:id="rId26"/>
    <p:sldId id="324" r:id="rId27"/>
    <p:sldId id="325" r:id="rId28"/>
    <p:sldId id="329" r:id="rId29"/>
    <p:sldId id="314" r:id="rId30"/>
    <p:sldId id="318" r:id="rId31"/>
  </p:sldIdLst>
  <p:sldSz cx="9144000" cy="6858000" type="screen4x3"/>
  <p:notesSz cx="6735763" cy="98663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5" autoAdjust="0"/>
    <p:restoredTop sz="94555" autoAdjust="0"/>
  </p:normalViewPr>
  <p:slideViewPr>
    <p:cSldViewPr>
      <p:cViewPr>
        <p:scale>
          <a:sx n="94" d="100"/>
          <a:sy n="94" d="100"/>
        </p:scale>
        <p:origin x="-468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issla\Desktop\vonal_2014_maruzsa_07_2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6.7870470084399814E-3"/>
                  <c:y val="1.106590008517572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7.7719925634295708E-2"/>
                  <c:y val="7.108632254301545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500">
                    <a:latin typeface="Arial Narrow" panose="020B060602020203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'd2'!$A$15:$A$16</c:f>
              <c:strCache>
                <c:ptCount val="2"/>
                <c:pt idx="0">
                  <c:v>Felvételt nyert</c:v>
                </c:pt>
                <c:pt idx="1">
                  <c:v>Nem nyert felvételt</c:v>
                </c:pt>
              </c:strCache>
            </c:strRef>
          </c:cat>
          <c:val>
            <c:numRef>
              <c:f>'d2'!$B$15:$B$16</c:f>
              <c:numCache>
                <c:formatCode>0.0</c:formatCode>
                <c:ptCount val="2"/>
                <c:pt idx="0">
                  <c:v>69.7</c:v>
                </c:pt>
                <c:pt idx="1">
                  <c:v>30.3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  <c:txPr>
        <a:bodyPr/>
        <a:lstStyle/>
        <a:p>
          <a:pPr>
            <a:defRPr sz="1500">
              <a:latin typeface="Arial Narrow" panose="020B0606020202030204" pitchFamily="34" charset="0"/>
            </a:defRPr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cat>
            <c:strRef>
              <c:f>'d2'!$H$3:$H$6</c:f>
              <c:strCache>
                <c:ptCount val="4"/>
                <c:pt idx="0">
                  <c:v>Felsőoktatási szakképzés   6019 fő</c:v>
                </c:pt>
                <c:pt idx="1">
                  <c:v>Alapképzés                             47 423 fő</c:v>
                </c:pt>
                <c:pt idx="2">
                  <c:v>Osztatlan  képzés                     6089 fő</c:v>
                </c:pt>
                <c:pt idx="3">
                  <c:v>Mesterképzés                           14 442 fő</c:v>
                </c:pt>
              </c:strCache>
            </c:strRef>
          </c:cat>
          <c:val>
            <c:numRef>
              <c:f>'d2'!$I$3:$I$6</c:f>
              <c:numCache>
                <c:formatCode>General</c:formatCode>
                <c:ptCount val="4"/>
                <c:pt idx="0">
                  <c:v>6019</c:v>
                </c:pt>
                <c:pt idx="1">
                  <c:v>47423</c:v>
                </c:pt>
                <c:pt idx="2">
                  <c:v>6089</c:v>
                </c:pt>
                <c:pt idx="3">
                  <c:v>14442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2454876489676936"/>
          <c:y val="7.8494202398563917E-2"/>
          <c:w val="0.35965697012106446"/>
          <c:h val="0.84301159520287217"/>
        </c:manualLayout>
      </c:layout>
      <c:overlay val="0"/>
      <c:txPr>
        <a:bodyPr/>
        <a:lstStyle/>
        <a:p>
          <a:pPr>
            <a:defRPr sz="1300">
              <a:latin typeface="Arial Narrow" panose="020B0606020202030204" pitchFamily="34" charset="0"/>
            </a:defRPr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'd4'!$C$3</c:f>
              <c:strCache>
                <c:ptCount val="1"/>
                <c:pt idx="0">
                  <c:v>Érettségi bizonyítványt szerzők száma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'd4'!$B$4:$B$9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'd4'!$C$4:$C$9</c:f>
              <c:numCache>
                <c:formatCode>General</c:formatCode>
                <c:ptCount val="6"/>
                <c:pt idx="0">
                  <c:v>89184</c:v>
                </c:pt>
                <c:pt idx="1">
                  <c:v>85683</c:v>
                </c:pt>
                <c:pt idx="2">
                  <c:v>84046</c:v>
                </c:pt>
                <c:pt idx="3">
                  <c:v>82172</c:v>
                </c:pt>
                <c:pt idx="4">
                  <c:v>76494</c:v>
                </c:pt>
                <c:pt idx="5">
                  <c:v>76111</c:v>
                </c:pt>
              </c:numCache>
            </c:numRef>
          </c:val>
        </c:ser>
        <c:ser>
          <c:idx val="1"/>
          <c:order val="1"/>
          <c:tx>
            <c:strRef>
              <c:f>'d4'!$D$3</c:f>
              <c:strCache>
                <c:ptCount val="1"/>
                <c:pt idx="0">
                  <c:v>Adott évben érettségiző felvételizők száma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'd4'!$B$4:$B$9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'd4'!$D$4:$D$9</c:f>
              <c:numCache>
                <c:formatCode>General</c:formatCode>
                <c:ptCount val="6"/>
                <c:pt idx="0">
                  <c:v>53883</c:v>
                </c:pt>
                <c:pt idx="1">
                  <c:v>50253</c:v>
                </c:pt>
                <c:pt idx="2">
                  <c:v>52517</c:v>
                </c:pt>
                <c:pt idx="3">
                  <c:v>45974</c:v>
                </c:pt>
                <c:pt idx="4" formatCode="0">
                  <c:v>40834</c:v>
                </c:pt>
                <c:pt idx="5">
                  <c:v>42864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113920"/>
        <c:axId val="88115456"/>
      </c:barChart>
      <c:catAx>
        <c:axId val="88113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hu-HU"/>
          </a:p>
        </c:txPr>
        <c:crossAx val="88115456"/>
        <c:crosses val="autoZero"/>
        <c:auto val="1"/>
        <c:lblAlgn val="ctr"/>
        <c:lblOffset val="100"/>
        <c:noMultiLvlLbl val="0"/>
      </c:catAx>
      <c:valAx>
        <c:axId val="881154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811392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'd5'!$B$3</c:f>
              <c:strCache>
                <c:ptCount val="1"/>
                <c:pt idx="0">
                  <c:v>Jelentkező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5.8184154515043328E-17"/>
                  <c:y val="-3.09419811054132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latin typeface="Arial Narrow" panose="020B0606020202030204" pitchFamily="34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'd5'!$A$4:$A$6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'd5'!$B$4:$B$6</c:f>
              <c:numCache>
                <c:formatCode>General</c:formatCode>
                <c:ptCount val="3"/>
                <c:pt idx="0">
                  <c:v>110616</c:v>
                </c:pt>
                <c:pt idx="1">
                  <c:v>95447</c:v>
                </c:pt>
                <c:pt idx="2" formatCode="0">
                  <c:v>106175</c:v>
                </c:pt>
              </c:numCache>
            </c:numRef>
          </c:val>
        </c:ser>
        <c:ser>
          <c:idx val="1"/>
          <c:order val="1"/>
          <c:tx>
            <c:strRef>
              <c:f>'d5'!$C$3</c:f>
              <c:strCache>
                <c:ptCount val="1"/>
                <c:pt idx="0">
                  <c:v>Felvételt nyert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5868589090007638E-3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2494952027739262E-7"/>
                  <c:y val="-5.26013678792025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latin typeface="Arial Narrow" panose="020B0606020202030204" pitchFamily="34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'd5'!$A$4:$A$6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'd5'!$C$4:$C$6</c:f>
              <c:numCache>
                <c:formatCode>General</c:formatCode>
                <c:ptCount val="3"/>
                <c:pt idx="0">
                  <c:v>80136</c:v>
                </c:pt>
                <c:pt idx="1">
                  <c:v>72679</c:v>
                </c:pt>
                <c:pt idx="2" formatCode="0">
                  <c:v>73973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969792"/>
        <c:axId val="133991040"/>
      </c:barChart>
      <c:catAx>
        <c:axId val="133969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 Narrow" panose="020B0606020202030204" pitchFamily="34" charset="0"/>
              </a:defRPr>
            </a:pPr>
            <a:endParaRPr lang="hu-HU"/>
          </a:p>
        </c:txPr>
        <c:crossAx val="133991040"/>
        <c:crosses val="autoZero"/>
        <c:auto val="1"/>
        <c:lblAlgn val="ctr"/>
        <c:lblOffset val="100"/>
        <c:noMultiLvlLbl val="0"/>
      </c:catAx>
      <c:valAx>
        <c:axId val="133991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 Narrow" panose="020B0606020202030204" pitchFamily="34" charset="0"/>
              </a:defRPr>
            </a:pPr>
            <a:endParaRPr lang="hu-HU"/>
          </a:p>
        </c:txPr>
        <c:crossAx val="13396979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>
              <a:latin typeface="Arial Narrow" panose="020B0606020202030204" pitchFamily="34" charset="0"/>
            </a:defRPr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'd9'!$B$3</c:f>
              <c:strCache>
                <c:ptCount val="1"/>
                <c:pt idx="0">
                  <c:v>Összes felvett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'd9'!$A$4:$A$6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'd9'!$B$4:$B$6</c:f>
              <c:numCache>
                <c:formatCode>General</c:formatCode>
                <c:ptCount val="3"/>
                <c:pt idx="0">
                  <c:v>80136</c:v>
                </c:pt>
                <c:pt idx="1">
                  <c:v>72679</c:v>
                </c:pt>
                <c:pt idx="2" formatCode="0">
                  <c:v>73973</c:v>
                </c:pt>
              </c:numCache>
            </c:numRef>
          </c:val>
        </c:ser>
        <c:ser>
          <c:idx val="1"/>
          <c:order val="1"/>
          <c:tx>
            <c:strRef>
              <c:f>'d9'!$C$3</c:f>
              <c:strCache>
                <c:ptCount val="1"/>
                <c:pt idx="0">
                  <c:v>Alap- és osztatlan, nappali munkarend, állami ösztöndíjjal támogatott képzésekre felvettek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'd9'!$A$4:$A$6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'd9'!$C$4:$C$6</c:f>
              <c:numCache>
                <c:formatCode>General</c:formatCode>
                <c:ptCount val="3"/>
                <c:pt idx="0">
                  <c:v>31194</c:v>
                </c:pt>
                <c:pt idx="1">
                  <c:v>33493</c:v>
                </c:pt>
                <c:pt idx="2">
                  <c:v>32565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5097728"/>
        <c:axId val="22422656"/>
      </c:barChart>
      <c:catAx>
        <c:axId val="135097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2422656"/>
        <c:crosses val="autoZero"/>
        <c:auto val="1"/>
        <c:lblAlgn val="ctr"/>
        <c:lblOffset val="100"/>
        <c:noMultiLvlLbl val="0"/>
      </c:catAx>
      <c:valAx>
        <c:axId val="22422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50977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5.3012297073976866E-2"/>
          <c:y val="0.85793813913290884"/>
          <c:w val="0.91095059298143299"/>
          <c:h val="0.12578515863803733"/>
        </c:manualLayout>
      </c:layout>
      <c:overlay val="0"/>
      <c:txPr>
        <a:bodyPr/>
        <a:lstStyle/>
        <a:p>
          <a:pPr>
            <a:defRPr sz="1400"/>
          </a:pPr>
          <a:endParaRPr lang="hu-HU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Arial Narrow" panose="020B0606020202030204" pitchFamily="34" charset="0"/>
        </a:defRPr>
      </a:pPr>
      <a:endParaRPr lang="hu-H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'd23'!$A$11</c:f>
              <c:strCache>
                <c:ptCount val="1"/>
                <c:pt idx="0">
                  <c:v>Jelentkezők száma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>
                    <a:latin typeface="Arial Narrow" panose="020B0606020202030204" pitchFamily="34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'd23'!$B$10:$D$10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'd23'!$B$11:$D$11</c:f>
              <c:numCache>
                <c:formatCode>0</c:formatCode>
                <c:ptCount val="3"/>
                <c:pt idx="0" formatCode="General">
                  <c:v>22321</c:v>
                </c:pt>
                <c:pt idx="1">
                  <c:v>19298</c:v>
                </c:pt>
                <c:pt idx="2">
                  <c:v>22131</c:v>
                </c:pt>
              </c:numCache>
            </c:numRef>
          </c:val>
        </c:ser>
        <c:ser>
          <c:idx val="1"/>
          <c:order val="1"/>
          <c:tx>
            <c:strRef>
              <c:f>'d23'!$A$12</c:f>
              <c:strCache>
                <c:ptCount val="1"/>
                <c:pt idx="0">
                  <c:v>Felvettek száma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>
                    <a:latin typeface="Arial Narrow" panose="020B0606020202030204" pitchFamily="34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'd23'!$B$10:$D$10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'd23'!$B$12:$D$12</c:f>
              <c:numCache>
                <c:formatCode>General</c:formatCode>
                <c:ptCount val="3"/>
                <c:pt idx="0">
                  <c:v>14760</c:v>
                </c:pt>
                <c:pt idx="1">
                  <c:v>13084</c:v>
                </c:pt>
                <c:pt idx="2" formatCode="0">
                  <c:v>14442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2833024"/>
        <c:axId val="152838912"/>
      </c:barChart>
      <c:catAx>
        <c:axId val="152833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 Narrow" panose="020B0606020202030204" pitchFamily="34" charset="0"/>
              </a:defRPr>
            </a:pPr>
            <a:endParaRPr lang="hu-HU"/>
          </a:p>
        </c:txPr>
        <c:crossAx val="152838912"/>
        <c:crosses val="autoZero"/>
        <c:auto val="1"/>
        <c:lblAlgn val="ctr"/>
        <c:lblOffset val="100"/>
        <c:noMultiLvlLbl val="0"/>
      </c:catAx>
      <c:valAx>
        <c:axId val="1528389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 Narrow" panose="020B0606020202030204" pitchFamily="34" charset="0"/>
              </a:defRPr>
            </a:pPr>
            <a:endParaRPr lang="hu-HU"/>
          </a:p>
        </c:txPr>
        <c:crossAx val="15283302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>
              <a:latin typeface="Arial Narrow" panose="020B0606020202030204" pitchFamily="34" charset="0"/>
            </a:defRPr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36CD6-9EF6-4FD6-B953-FB9E62D5CCAA}" type="datetimeFigureOut">
              <a:rPr lang="hu-HU" smtClean="0"/>
              <a:t>2014.07.25.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0BA87-2A8C-427E-9D51-4D09AB7BEC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78099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E97CC8-B5AF-44BA-9B01-AE0EB6067962}" type="datetimeFigureOut">
              <a:rPr lang="hu-HU" smtClean="0"/>
              <a:t>2014.07.25.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10517-8A2B-42C7-B66F-70AE8AF0BE5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4728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90C6-9C4B-4AB9-9A34-AE9866FC2968}" type="datetime1">
              <a:rPr lang="hu-HU" smtClean="0"/>
              <a:t>2014.07.25.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3534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830-5EAB-413D-B20F-E433D7705BB7}" type="datetime1">
              <a:rPr lang="hu-HU" smtClean="0"/>
              <a:t>2014.07.25.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7813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1AD2-3D87-4516-A2DF-6BFC4E7EEE25}" type="datetime1">
              <a:rPr lang="hu-HU" smtClean="0"/>
              <a:t>2014.07.25.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3876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497F-C86F-4AFE-B682-6CD3268F7A36}" type="datetime1">
              <a:rPr lang="hu-HU" smtClean="0"/>
              <a:t>2014.07.25.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646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22030-E8A9-4B4F-9367-45CB58FAE0B7}" type="datetime1">
              <a:rPr lang="hu-HU" smtClean="0"/>
              <a:t>2014.07.25.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83285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8203-6CEF-4855-B551-C50FC6FFC9F1}" type="datetime1">
              <a:rPr lang="hu-HU" smtClean="0"/>
              <a:t>2014.07.25.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7350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D0CB-0637-420A-906B-EC66EF08908B}" type="datetime1">
              <a:rPr lang="hu-HU" smtClean="0"/>
              <a:t>2014.07.25.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97145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B238-2C19-40A1-B97E-06C8783BAFD2}" type="datetime1">
              <a:rPr lang="hu-HU" smtClean="0"/>
              <a:t>2014.07.25.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18755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CB16E-304C-4789-A2CA-4B1A9CBE24F7}" type="datetime1">
              <a:rPr lang="hu-HU" smtClean="0"/>
              <a:t>2014.07.25.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386E9-0224-4F78-BFDE-0DCEF0A1B25F}" type="datetime1">
              <a:rPr lang="hu-HU" smtClean="0"/>
              <a:t>2014.07.25.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12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C0CD9-E9D0-496C-AF38-752E51F97F9B}" type="datetime1">
              <a:rPr lang="hu-HU" smtClean="0"/>
              <a:t>2014.07.25.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207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692B6-9599-44FC-836E-492C1AD4D1EC}" type="datetime1">
              <a:rPr lang="hu-HU" smtClean="0"/>
              <a:t>2014.07.25.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C0428-FA58-4524-BB8C-946C01641F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77746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elvi.hu/" TargetMode="Externa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elvi.hu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3"/>
          <p:cNvSpPr txBox="1">
            <a:spLocks/>
          </p:cNvSpPr>
          <p:nvPr/>
        </p:nvSpPr>
        <p:spPr>
          <a:xfrm>
            <a:off x="684213" y="2060848"/>
            <a:ext cx="7772400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b="1" dirty="0" smtClean="0">
                <a:latin typeface="Arial Narrow" panose="020B0606020202030204" pitchFamily="34" charset="0"/>
              </a:rPr>
              <a:t>Felsőoktatási felvételi ponthatárok </a:t>
            </a:r>
            <a:br>
              <a:rPr lang="hu-HU" b="1" dirty="0" smtClean="0">
                <a:latin typeface="Arial Narrow" panose="020B0606020202030204" pitchFamily="34" charset="0"/>
              </a:rPr>
            </a:br>
            <a:r>
              <a:rPr lang="hu-HU" b="1" dirty="0" smtClean="0">
                <a:latin typeface="Arial Narrow" panose="020B0606020202030204" pitchFamily="34" charset="0"/>
              </a:rPr>
              <a:t>2014</a:t>
            </a:r>
            <a:r>
              <a:rPr lang="hu-HU" b="1" dirty="0" smtClean="0">
                <a:latin typeface="Cambria" panose="02040503050406030204" pitchFamily="18" charset="0"/>
              </a:rPr>
              <a:t/>
            </a:r>
            <a:br>
              <a:rPr lang="hu-HU" b="1" dirty="0" smtClean="0">
                <a:latin typeface="Cambria" panose="02040503050406030204" pitchFamily="18" charset="0"/>
              </a:rPr>
            </a:br>
            <a:endParaRPr lang="hu-HU" dirty="0" smtClean="0"/>
          </a:p>
        </p:txBody>
      </p:sp>
      <p:sp>
        <p:nvSpPr>
          <p:cNvPr id="6" name="Alcím 3"/>
          <p:cNvSpPr txBox="1">
            <a:spLocks/>
          </p:cNvSpPr>
          <p:nvPr/>
        </p:nvSpPr>
        <p:spPr>
          <a:xfrm>
            <a:off x="1524000" y="40386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2014. július 25</a:t>
            </a:r>
            <a:r>
              <a:rPr lang="hu-HU" dirty="0" smtClean="0"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810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68313" y="5373216"/>
            <a:ext cx="8280151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u-HU" sz="2400" b="1" dirty="0" smtClean="0">
                <a:latin typeface="Arial Narrow" panose="020B0606020202030204" pitchFamily="34" charset="0"/>
              </a:rPr>
              <a:t>Felvettek száma 2012 – 2014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471560"/>
              </p:ext>
            </p:extLst>
          </p:nvPr>
        </p:nvGraphicFramePr>
        <p:xfrm>
          <a:off x="457200" y="692150"/>
          <a:ext cx="8229600" cy="4681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2296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4997388"/>
              </p:ext>
            </p:extLst>
          </p:nvPr>
        </p:nvGraphicFramePr>
        <p:xfrm>
          <a:off x="457200" y="692151"/>
          <a:ext cx="8229600" cy="429441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42592"/>
                <a:gridCol w="1496752"/>
                <a:gridCol w="1496752"/>
                <a:gridCol w="1496752"/>
                <a:gridCol w="1496752"/>
              </a:tblGrid>
              <a:tr h="1368334">
                <a:tc>
                  <a:txBody>
                    <a:bodyPr/>
                    <a:lstStyle/>
                    <a:p>
                      <a:endParaRPr lang="hu-HU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Jelentkező (fő) 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45718" marR="45718" marT="45719" marB="45719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Első helyre felvett (jelentkezők </a:t>
                      </a:r>
                      <a:r>
                        <a:rPr lang="hu-HU" sz="1800" u="none" strike="noStrike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/>
                      </a:r>
                      <a:br>
                        <a:rPr lang="hu-HU" sz="1800" u="none" strike="noStrike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hu-HU" sz="1800" u="none" strike="noStrike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%-</a:t>
                      </a:r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a) 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45718" marR="45718" marT="45719" marB="45719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Összes jelentkezőből felvett</a:t>
                      </a:r>
                      <a:br>
                        <a:rPr lang="hu-HU" sz="1800" u="none" strike="noStrike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hu-HU" sz="1800" u="none" strike="noStrike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(jelentkezők</a:t>
                      </a:r>
                      <a:br>
                        <a:rPr lang="hu-HU" sz="1800" u="none" strike="noStrike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hu-HU" sz="1800" u="none" strike="noStrike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%-</a:t>
                      </a:r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a)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45718" marR="45718" marT="45719" marB="45719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Fel nem vett (</a:t>
                      </a:r>
                      <a:r>
                        <a:rPr lang="hu-HU" sz="1800" u="none" strike="noStrike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jelentkezők</a:t>
                      </a:r>
                      <a:br>
                        <a:rPr lang="hu-HU" sz="1800" u="none" strike="noStrike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hu-HU" sz="1800" u="none" strike="noStrike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%-</a:t>
                      </a:r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a) 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45718" marR="45718" marT="45719" marB="45719" anchor="ctr"/>
                </a:tc>
              </a:tr>
              <a:tr h="1368334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latin typeface="Arial Narrow" panose="020B0606020202030204" pitchFamily="34" charset="0"/>
                        </a:rPr>
                        <a:t>ö</a:t>
                      </a:r>
                      <a:r>
                        <a:rPr lang="hu-HU" sz="1800" u="none" strike="noStrike" dirty="0" smtClean="0">
                          <a:latin typeface="Arial Narrow" panose="020B0606020202030204" pitchFamily="34" charset="0"/>
                        </a:rPr>
                        <a:t>sszes </a:t>
                      </a:r>
                      <a:r>
                        <a:rPr lang="hu-HU" sz="1800" u="none" strike="noStrike" dirty="0">
                          <a:latin typeface="Arial Narrow" panose="020B0606020202030204" pitchFamily="34" charset="0"/>
                        </a:rPr>
                        <a:t>jelentkező 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45718" marR="45718" marT="45719" marB="45719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106 175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49,4%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69,7%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30,3%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368334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 smtClean="0">
                          <a:latin typeface="Arial Narrow" panose="020B0606020202030204" pitchFamily="34" charset="0"/>
                        </a:rPr>
                        <a:t>ebből első helyen alap- és osztatlan képzésekre, nappali munkarendre, állami</a:t>
                      </a:r>
                      <a:r>
                        <a:rPr lang="hu-HU" sz="1800" u="none" strike="noStrike" baseline="0" dirty="0" smtClean="0">
                          <a:latin typeface="Arial Narrow" panose="020B0606020202030204" pitchFamily="34" charset="0"/>
                        </a:rPr>
                        <a:t> ösztöndíjjal</a:t>
                      </a:r>
                      <a:r>
                        <a:rPr lang="hu-HU" sz="1800" u="none" strike="noStrike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hu-HU" sz="1800" u="none" strike="noStrike" dirty="0">
                          <a:latin typeface="Arial Narrow" panose="020B0606020202030204" pitchFamily="34" charset="0"/>
                        </a:rPr>
                        <a:t>támogatott jelentkezők 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45718" marR="45718" marT="45719" marB="45719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59 777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40,6%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54,5%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45,5%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71489" y="5301208"/>
            <a:ext cx="8204967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hu-HU" sz="2400" b="1" dirty="0" smtClean="0">
                <a:latin typeface="Arial Narrow" panose="020B0606020202030204" pitchFamily="34" charset="0"/>
              </a:rPr>
              <a:t>Bejutási arány 2014</a:t>
            </a:r>
            <a:endParaRPr lang="hu-HU" sz="2400" dirty="0">
              <a:latin typeface="Arial Narrow" panose="020B0606020202030204" pitchFamily="34" charset="0"/>
            </a:endParaRP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2296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06413" y="5373216"/>
            <a:ext cx="8314059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u-HU" sz="2400" b="1" dirty="0" smtClean="0">
                <a:latin typeface="Arial Narrow" panose="020B0606020202030204" pitchFamily="34" charset="0"/>
              </a:rPr>
              <a:t>A legtöbb jelentkezőt felvett intézmények 2014</a:t>
            </a:r>
            <a:r>
              <a:rPr lang="hu-HU" sz="2800" b="1" dirty="0" smtClean="0">
                <a:latin typeface="Arial Narrow" panose="020B0606020202030204" pitchFamily="34" charset="0"/>
              </a:rPr>
              <a:t/>
            </a:r>
            <a:br>
              <a:rPr lang="hu-HU" sz="2800" b="1" dirty="0" smtClean="0">
                <a:latin typeface="Arial Narrow" panose="020B0606020202030204" pitchFamily="34" charset="0"/>
              </a:rPr>
            </a:br>
            <a:r>
              <a:rPr lang="hu-HU" sz="2000" dirty="0" smtClean="0">
                <a:latin typeface="Arial Narrow" panose="020B0606020202030204" pitchFamily="34" charset="0"/>
              </a:rPr>
              <a:t>(alap- és osztatlan, nappali munkarend, állami ösztöndíjas képzések</a:t>
            </a:r>
            <a:r>
              <a:rPr lang="hu-HU" sz="2000" dirty="0" smtClean="0">
                <a:latin typeface="Cambria" panose="02040503050406030204" pitchFamily="18" charset="0"/>
              </a:rPr>
              <a:t>)</a:t>
            </a:r>
          </a:p>
        </p:txBody>
      </p:sp>
      <p:graphicFrame>
        <p:nvGraphicFramePr>
          <p:cNvPr id="8" name="Tartalom helye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124751"/>
              </p:ext>
            </p:extLst>
          </p:nvPr>
        </p:nvGraphicFramePr>
        <p:xfrm>
          <a:off x="529489" y="404663"/>
          <a:ext cx="8074959" cy="482453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656457"/>
                <a:gridCol w="3418502"/>
              </a:tblGrid>
              <a:tr h="71061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Intézmény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45718" marR="45718" marT="45728" marB="4572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Felvettek száma összesen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45718" marR="45718" marT="45728" marB="45728" anchor="ctr"/>
                </a:tc>
              </a:tr>
              <a:tr h="406053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ELTE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effectLst/>
                          <a:latin typeface="Arial Narrow" panose="020B0606020202030204" pitchFamily="34" charset="0"/>
                        </a:rPr>
                        <a:t>4720</a:t>
                      </a:r>
                    </a:p>
                  </a:txBody>
                  <a:tcPr marL="7620" marR="7620" marT="7620" marB="0" anchor="b"/>
                </a:tc>
              </a:tr>
              <a:tr h="406053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BME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effectLst/>
                          <a:latin typeface="Arial Narrow" panose="020B0606020202030204" pitchFamily="34" charset="0"/>
                        </a:rPr>
                        <a:t>3370</a:t>
                      </a:r>
                    </a:p>
                  </a:txBody>
                  <a:tcPr marL="7620" marR="7620" marT="7620" marB="0" anchor="b"/>
                </a:tc>
              </a:tr>
              <a:tr h="495484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DE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effectLst/>
                          <a:latin typeface="Arial Narrow" panose="020B0606020202030204" pitchFamily="34" charset="0"/>
                        </a:rPr>
                        <a:t>3240</a:t>
                      </a:r>
                    </a:p>
                  </a:txBody>
                  <a:tcPr marL="7620" marR="7620" marT="7620" marB="0" anchor="b"/>
                </a:tc>
              </a:tr>
              <a:tr h="406053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SZTE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3108</a:t>
                      </a:r>
                    </a:p>
                  </a:txBody>
                  <a:tcPr marL="7620" marR="7620" marT="7620" marB="0" anchor="b"/>
                </a:tc>
              </a:tr>
              <a:tr h="406053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effectLst/>
                          <a:latin typeface="Arial Narrow" panose="020B0606020202030204" pitchFamily="34" charset="0"/>
                        </a:rPr>
                        <a:t>PTE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2281</a:t>
                      </a:r>
                    </a:p>
                  </a:txBody>
                  <a:tcPr marL="7620" marR="7620" marT="7620" marB="0" anchor="b"/>
                </a:tc>
              </a:tr>
              <a:tr h="406053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effectLst/>
                          <a:latin typeface="Arial Narrow" panose="020B0606020202030204" pitchFamily="34" charset="0"/>
                        </a:rPr>
                        <a:t>BCE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1926</a:t>
                      </a:r>
                    </a:p>
                  </a:txBody>
                  <a:tcPr marL="7620" marR="7620" marT="7620" marB="0" anchor="b"/>
                </a:tc>
              </a:tr>
              <a:tr h="406053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effectLst/>
                          <a:latin typeface="Arial Narrow" panose="020B0606020202030204" pitchFamily="34" charset="0"/>
                        </a:rPr>
                        <a:t>OE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1772</a:t>
                      </a:r>
                    </a:p>
                  </a:txBody>
                  <a:tcPr marL="7620" marR="7620" marT="7620" marB="0" anchor="b"/>
                </a:tc>
              </a:tr>
              <a:tr h="406053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effectLst/>
                          <a:latin typeface="Arial Narrow" panose="020B0606020202030204" pitchFamily="34" charset="0"/>
                        </a:rPr>
                        <a:t>SE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1599</a:t>
                      </a:r>
                    </a:p>
                  </a:txBody>
                  <a:tcPr marL="7620" marR="7620" marT="7620" marB="0" anchor="b"/>
                </a:tc>
              </a:tr>
              <a:tr h="406053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effectLst/>
                          <a:latin typeface="Arial Narrow" panose="020B0606020202030204" pitchFamily="34" charset="0"/>
                        </a:rPr>
                        <a:t>SZE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1259</a:t>
                      </a:r>
                    </a:p>
                  </a:txBody>
                  <a:tcPr marL="7620" marR="7620" marT="7620" marB="0" anchor="b"/>
                </a:tc>
              </a:tr>
              <a:tr h="370019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effectLst/>
                          <a:latin typeface="Arial Narrow" panose="020B0606020202030204" pitchFamily="34" charset="0"/>
                        </a:rPr>
                        <a:t>SZIE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1135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2296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6223584"/>
              </p:ext>
            </p:extLst>
          </p:nvPr>
        </p:nvGraphicFramePr>
        <p:xfrm>
          <a:off x="457200" y="404662"/>
          <a:ext cx="8219256" cy="473923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54814"/>
                <a:gridCol w="2054814"/>
                <a:gridCol w="2054814"/>
                <a:gridCol w="2054814"/>
              </a:tblGrid>
              <a:tr h="9288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algn="l" fontAlgn="b"/>
                      <a:r>
                        <a:rPr lang="hu-HU" sz="1800" u="none" strike="noStrike" dirty="0">
                          <a:latin typeface="Arial Narrow" panose="020B0606020202030204" pitchFamily="34" charset="0"/>
                        </a:rPr>
                        <a:t>Képzés</a:t>
                      </a:r>
                      <a:endParaRPr lang="hu-HU" sz="1800" b="1" i="0" u="none" strike="noStrike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45719" marR="45719" marT="45728" marB="45728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hu-HU" sz="1800" u="none" strike="noStrike" dirty="0">
                          <a:latin typeface="Arial Narrow" panose="020B0606020202030204" pitchFamily="34" charset="0"/>
                        </a:rPr>
                        <a:t>Jelentkezők száma első helyre</a:t>
                      </a:r>
                      <a:endParaRPr lang="hu-HU" sz="1800" b="1" i="0" u="none" strike="noStrike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45719" marR="45719" marT="45728" marB="45728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hu-HU" sz="1800" u="none" strike="noStrike" dirty="0">
                          <a:latin typeface="Arial Narrow" panose="020B0606020202030204" pitchFamily="34" charset="0"/>
                        </a:rPr>
                        <a:t>Felvettek száma összesen</a:t>
                      </a:r>
                      <a:endParaRPr lang="hu-HU" sz="1800" b="1" i="0" u="none" strike="noStrike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45719" marR="45719" marT="45728" marB="45728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hu-HU" sz="1800" u="none" strike="noStrike" dirty="0" smtClean="0">
                          <a:latin typeface="Arial Narrow" panose="020B0606020202030204" pitchFamily="34" charset="0"/>
                        </a:rPr>
                        <a:t>Legmagasabb </a:t>
                      </a:r>
                      <a:r>
                        <a:rPr lang="hu-HU" sz="1800" u="none" strike="noStrike" dirty="0">
                          <a:latin typeface="Arial Narrow" panose="020B0606020202030204" pitchFamily="34" charset="0"/>
                        </a:rPr>
                        <a:t>ponthatár</a:t>
                      </a:r>
                      <a:endParaRPr lang="hu-HU" sz="1800" b="1" i="0" u="none" strike="noStrike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45719" marR="45719" marT="45728" marB="45728" anchor="ctr"/>
                </a:tc>
              </a:tr>
              <a:tr h="371521">
                <a:tc>
                  <a:txBody>
                    <a:bodyPr/>
                    <a:lstStyle/>
                    <a:p>
                      <a:pPr algn="l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gépészmérnöki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392</a:t>
                      </a:r>
                    </a:p>
                  </a:txBody>
                  <a:tcPr marL="9525" marR="9525" marT="9525" marB="0" anchor="ctr"/>
                </a:tc>
              </a:tr>
              <a:tr h="371521">
                <a:tc>
                  <a:txBody>
                    <a:bodyPr/>
                    <a:lstStyle/>
                    <a:p>
                      <a:pPr algn="l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mérnökinformatikus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371</a:t>
                      </a:r>
                    </a:p>
                  </a:txBody>
                  <a:tcPr marL="9525" marR="9525" marT="9525" marB="0" anchor="ctr"/>
                </a:tc>
              </a:tr>
              <a:tr h="371521">
                <a:tc>
                  <a:txBody>
                    <a:bodyPr/>
                    <a:lstStyle/>
                    <a:p>
                      <a:pPr algn="l" fontAlgn="ctr"/>
                      <a:r>
                        <a:rPr lang="hu-HU" sz="15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általános orvos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432</a:t>
                      </a:r>
                    </a:p>
                  </a:txBody>
                  <a:tcPr marL="9525" marR="9525" marT="9525" marB="0" anchor="ctr"/>
                </a:tc>
              </a:tr>
              <a:tr h="371521">
                <a:tc>
                  <a:txBody>
                    <a:bodyPr/>
                    <a:lstStyle/>
                    <a:p>
                      <a:pPr algn="l" fontAlgn="ctr"/>
                      <a:r>
                        <a:rPr lang="hu-HU" sz="15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ápolás és betegellátás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401</a:t>
                      </a:r>
                    </a:p>
                  </a:txBody>
                  <a:tcPr marL="9525" marR="9525" marT="9525" marB="0" anchor="ctr"/>
                </a:tc>
              </a:tr>
              <a:tr h="371521">
                <a:tc>
                  <a:txBody>
                    <a:bodyPr/>
                    <a:lstStyle/>
                    <a:p>
                      <a:pPr algn="l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pszichológia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439</a:t>
                      </a:r>
                    </a:p>
                  </a:txBody>
                  <a:tcPr marL="9525" marR="9525" marT="9525" marB="0" anchor="ctr"/>
                </a:tc>
              </a:tr>
              <a:tr h="371521">
                <a:tc>
                  <a:txBody>
                    <a:bodyPr/>
                    <a:lstStyle/>
                    <a:p>
                      <a:pPr algn="l" fontAlgn="ctr"/>
                      <a:r>
                        <a:rPr lang="hu-HU" sz="15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turizmus-vendéglátás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446</a:t>
                      </a:r>
                    </a:p>
                  </a:txBody>
                  <a:tcPr marL="9525" marR="9525" marT="9525" marB="0" anchor="ctr"/>
                </a:tc>
              </a:tr>
              <a:tr h="371521">
                <a:tc>
                  <a:txBody>
                    <a:bodyPr/>
                    <a:lstStyle/>
                    <a:p>
                      <a:pPr algn="l" fontAlgn="ctr"/>
                      <a:r>
                        <a:rPr lang="hu-HU" sz="15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gazdálkodási és menedzsment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460</a:t>
                      </a:r>
                    </a:p>
                  </a:txBody>
                  <a:tcPr marL="9525" marR="9525" marT="9525" marB="0" anchor="ctr"/>
                </a:tc>
              </a:tr>
              <a:tr h="371521">
                <a:tc>
                  <a:txBody>
                    <a:bodyPr/>
                    <a:lstStyle/>
                    <a:p>
                      <a:pPr algn="l" fontAlgn="ctr"/>
                      <a:r>
                        <a:rPr lang="hu-HU" sz="15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óvodapedagógus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382</a:t>
                      </a:r>
                    </a:p>
                  </a:txBody>
                  <a:tcPr marL="9525" marR="9525" marT="9525" marB="0" anchor="ctr"/>
                </a:tc>
              </a:tr>
              <a:tr h="371521">
                <a:tc>
                  <a:txBody>
                    <a:bodyPr/>
                    <a:lstStyle/>
                    <a:p>
                      <a:pPr algn="l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villamosmérnöki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365</a:t>
                      </a:r>
                    </a:p>
                  </a:txBody>
                  <a:tcPr marL="9525" marR="9525" marT="9525" marB="0" anchor="ctr"/>
                </a:tc>
              </a:tr>
              <a:tr h="371521">
                <a:tc>
                  <a:txBody>
                    <a:bodyPr/>
                    <a:lstStyle/>
                    <a:p>
                      <a:pPr algn="l" fontAlgn="ctr"/>
                      <a:r>
                        <a:rPr lang="hu-H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programtervező</a:t>
                      </a:r>
                      <a:r>
                        <a:rPr lang="hu-HU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informatikus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1298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991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311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06413" y="5013176"/>
            <a:ext cx="8242051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hu-HU" sz="2400" b="1" dirty="0">
                <a:latin typeface="Arial Narrow" panose="020B0606020202030204" pitchFamily="34" charset="0"/>
              </a:rPr>
              <a:t>A legnépszerűbb képzések </a:t>
            </a:r>
            <a:r>
              <a:rPr lang="hu-HU" sz="2400" b="1" dirty="0" smtClean="0">
                <a:latin typeface="Arial Narrow" panose="020B0606020202030204" pitchFamily="34" charset="0"/>
              </a:rPr>
              <a:t>2014</a:t>
            </a:r>
            <a:r>
              <a:rPr lang="hu-HU" sz="2800" b="1" dirty="0">
                <a:latin typeface="Arial Narrow" panose="020B0606020202030204" pitchFamily="34" charset="0"/>
              </a:rPr>
              <a:t/>
            </a:r>
            <a:br>
              <a:rPr lang="hu-HU" sz="2800" b="1" dirty="0">
                <a:latin typeface="Arial Narrow" panose="020B0606020202030204" pitchFamily="34" charset="0"/>
              </a:rPr>
            </a:br>
            <a:r>
              <a:rPr lang="hu-HU" sz="2000" dirty="0">
                <a:latin typeface="Arial Narrow" panose="020B0606020202030204" pitchFamily="34" charset="0"/>
              </a:rPr>
              <a:t>(alap- </a:t>
            </a:r>
            <a:r>
              <a:rPr lang="hu-HU" sz="2000" dirty="0" smtClean="0">
                <a:latin typeface="Arial Narrow" panose="020B0606020202030204" pitchFamily="34" charset="0"/>
              </a:rPr>
              <a:t>és </a:t>
            </a:r>
            <a:r>
              <a:rPr lang="hu-HU" sz="2000" dirty="0">
                <a:latin typeface="Arial Narrow" panose="020B0606020202030204" pitchFamily="34" charset="0"/>
              </a:rPr>
              <a:t>osztatlan, nappali munkarend</a:t>
            </a:r>
            <a:r>
              <a:rPr lang="hu-HU" sz="2000" dirty="0" smtClean="0">
                <a:latin typeface="Arial Narrow" panose="020B0606020202030204" pitchFamily="34" charset="0"/>
              </a:rPr>
              <a:t>, állami ösztöndíjas képzések</a:t>
            </a:r>
            <a:r>
              <a:rPr lang="hu-HU" sz="2000" dirty="0"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54311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9062944"/>
              </p:ext>
            </p:extLst>
          </p:nvPr>
        </p:nvGraphicFramePr>
        <p:xfrm>
          <a:off x="374848" y="404661"/>
          <a:ext cx="8373615" cy="446449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29000"/>
                <a:gridCol w="1848205"/>
                <a:gridCol w="1848205"/>
                <a:gridCol w="1848205"/>
              </a:tblGrid>
              <a:tr h="615158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Képzés</a:t>
                      </a:r>
                      <a:endParaRPr lang="hu-H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Intézmény/Kar</a:t>
                      </a:r>
                      <a:endParaRPr lang="hu-H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Ponthatár</a:t>
                      </a:r>
                      <a:endParaRPr lang="hu-H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Felvettek átlagpontja</a:t>
                      </a:r>
                      <a:endParaRPr lang="hu-H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36986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mechatronikai mérnöki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BME-GPK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470,2</a:t>
                      </a:r>
                    </a:p>
                  </a:txBody>
                  <a:tcPr marL="9525" marR="9525" marT="9525" marB="0" anchor="ctr"/>
                </a:tc>
              </a:tr>
              <a:tr h="36986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pszichológia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ELTE-PPK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455,6</a:t>
                      </a:r>
                    </a:p>
                  </a:txBody>
                  <a:tcPr marL="9525" marR="9525" marT="9525" marB="0" anchor="ctr"/>
                </a:tc>
              </a:tr>
              <a:tr h="36986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pszichológia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KRE-BTK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449,2</a:t>
                      </a:r>
                    </a:p>
                  </a:txBody>
                  <a:tcPr marL="9525" marR="9525" marT="9525" marB="0" anchor="ctr"/>
                </a:tc>
              </a:tr>
              <a:tr h="36986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germanisztika [</a:t>
                      </a:r>
                      <a:r>
                        <a:rPr lang="hu-H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skandinavisztika</a:t>
                      </a:r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ELTE-BTK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453,0</a:t>
                      </a:r>
                    </a:p>
                  </a:txBody>
                  <a:tcPr marL="9525" marR="9525" marT="9525" marB="0" anchor="ctr"/>
                </a:tc>
              </a:tr>
              <a:tr h="36986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általános orvos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SE-ÁOK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453,9</a:t>
                      </a:r>
                    </a:p>
                  </a:txBody>
                  <a:tcPr marL="9525" marR="9525" marT="9525" marB="0" anchor="ctr"/>
                </a:tc>
              </a:tr>
              <a:tr h="448553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vegyészmérnöki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BME-VBK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456,1</a:t>
                      </a:r>
                    </a:p>
                  </a:txBody>
                  <a:tcPr marL="9525" marR="9525" marT="9525" marB="0" anchor="ctr"/>
                </a:tc>
              </a:tr>
              <a:tr h="36986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pszichológia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SZTE-BTK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445,6</a:t>
                      </a:r>
                    </a:p>
                  </a:txBody>
                  <a:tcPr marL="9525" marR="9525" marT="9525" marB="0" anchor="ctr"/>
                </a:tc>
              </a:tr>
              <a:tr h="36986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pszichológia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DE-BTK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444,5</a:t>
                      </a:r>
                    </a:p>
                  </a:txBody>
                  <a:tcPr marL="9525" marR="9525" marT="9525" marB="0" anchor="ctr"/>
                </a:tc>
              </a:tr>
              <a:tr h="369865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fogorvos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SE-FOK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441.3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416946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energetikai mérnöki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BME-GPK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449.2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79512" y="4941169"/>
            <a:ext cx="8424936" cy="93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hu-HU" sz="2400" b="1" dirty="0">
                <a:latin typeface="Arial Narrow" panose="020B0606020202030204" pitchFamily="34" charset="0"/>
              </a:rPr>
              <a:t>A legmagasabb ponthatárok </a:t>
            </a:r>
            <a:r>
              <a:rPr lang="hu-HU" sz="2400" b="1" dirty="0" smtClean="0">
                <a:latin typeface="Arial Narrow" panose="020B0606020202030204" pitchFamily="34" charset="0"/>
              </a:rPr>
              <a:t>2014</a:t>
            </a:r>
            <a:r>
              <a:rPr lang="hu-HU" sz="2000" b="1" dirty="0" smtClean="0">
                <a:latin typeface="Arial Narrow" panose="020B0606020202030204" pitchFamily="34" charset="0"/>
              </a:rPr>
              <a:t/>
            </a:r>
            <a:br>
              <a:rPr lang="hu-HU" sz="2000" b="1" dirty="0" smtClean="0">
                <a:latin typeface="Arial Narrow" panose="020B0606020202030204" pitchFamily="34" charset="0"/>
              </a:rPr>
            </a:br>
            <a:r>
              <a:rPr lang="hu-HU" sz="2000" dirty="0" smtClean="0">
                <a:latin typeface="Arial Narrow" panose="020B0606020202030204" pitchFamily="34" charset="0"/>
              </a:rPr>
              <a:t>(alap- és </a:t>
            </a:r>
            <a:r>
              <a:rPr lang="hu-HU" sz="2000" dirty="0">
                <a:latin typeface="Arial Narrow" panose="020B0606020202030204" pitchFamily="34" charset="0"/>
              </a:rPr>
              <a:t>osztatlan, nappali </a:t>
            </a:r>
            <a:r>
              <a:rPr lang="hu-HU" sz="2000" dirty="0" smtClean="0">
                <a:latin typeface="Arial Narrow" panose="020B0606020202030204" pitchFamily="34" charset="0"/>
              </a:rPr>
              <a:t>munkarend, állami ösztöndíjas képzések</a:t>
            </a:r>
            <a:r>
              <a:rPr lang="hu-HU" sz="2000" dirty="0"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395536" y="4941169"/>
            <a:ext cx="39964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/>
              <a:t>* Legalább </a:t>
            </a:r>
            <a:r>
              <a:rPr lang="hu-HU" sz="1200" dirty="0" smtClean="0"/>
              <a:t>20  felvett </a:t>
            </a:r>
            <a:r>
              <a:rPr lang="hu-HU" sz="1200" dirty="0"/>
              <a:t>hallgató esetében, a 16 rögzített ponthatárú szak nélkül.</a:t>
            </a:r>
          </a:p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4167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3312369"/>
          </a:xfrm>
        </p:spPr>
        <p:txBody>
          <a:bodyPr>
            <a:normAutofit fontScale="92500"/>
          </a:bodyPr>
          <a:lstStyle/>
          <a:p>
            <a:r>
              <a:rPr lang="hu-HU" sz="2400" dirty="0" smtClean="0">
                <a:latin typeface="Arial Narrow" panose="020B0606020202030204" pitchFamily="34" charset="0"/>
              </a:rPr>
              <a:t>Első helyes jelentkezői létszáma  (260 pont felett) összesen </a:t>
            </a:r>
            <a:r>
              <a:rPr lang="hu-HU" sz="2400" b="1" dirty="0" smtClean="0">
                <a:latin typeface="Arial Narrow" panose="020B0606020202030204" pitchFamily="34" charset="0"/>
              </a:rPr>
              <a:t>15 655 </a:t>
            </a:r>
            <a:r>
              <a:rPr lang="hu-HU" sz="2400" dirty="0" smtClean="0">
                <a:latin typeface="Arial Narrow" panose="020B0606020202030204" pitchFamily="34" charset="0"/>
              </a:rPr>
              <a:t>fő</a:t>
            </a:r>
          </a:p>
          <a:p>
            <a:endParaRPr lang="hu-HU" sz="2400" dirty="0" smtClean="0">
              <a:latin typeface="Arial Narrow" panose="020B0606020202030204" pitchFamily="34" charset="0"/>
            </a:endParaRPr>
          </a:p>
          <a:p>
            <a:r>
              <a:rPr lang="hu-HU" sz="2400" dirty="0" smtClean="0">
                <a:latin typeface="Arial Narrow" panose="020B0606020202030204" pitchFamily="34" charset="0"/>
              </a:rPr>
              <a:t>Állami ösztöndíjas képzésre felvettek száma összesen </a:t>
            </a:r>
            <a:r>
              <a:rPr lang="hu-HU" sz="2400" b="1" dirty="0" smtClean="0">
                <a:latin typeface="Arial Narrow" panose="020B0606020202030204" pitchFamily="34" charset="0"/>
              </a:rPr>
              <a:t>4357</a:t>
            </a:r>
            <a:r>
              <a:rPr lang="hu-HU" sz="2400" dirty="0" smtClean="0">
                <a:latin typeface="Arial Narrow" panose="020B0606020202030204" pitchFamily="34" charset="0"/>
              </a:rPr>
              <a:t> fő.</a:t>
            </a:r>
          </a:p>
          <a:p>
            <a:endParaRPr lang="hu-HU" sz="2400" dirty="0">
              <a:latin typeface="Arial Narrow" panose="020B0606020202030204" pitchFamily="34" charset="0"/>
            </a:endParaRPr>
          </a:p>
          <a:p>
            <a:endParaRPr lang="hu-HU" sz="2400" dirty="0" smtClean="0">
              <a:latin typeface="Arial Narrow" panose="020B0606020202030204" pitchFamily="34" charset="0"/>
            </a:endParaRPr>
          </a:p>
          <a:p>
            <a:r>
              <a:rPr lang="hu-HU" sz="1700" dirty="0" smtClean="0">
                <a:latin typeface="Arial Narrow" panose="020B0606020202030204" pitchFamily="34" charset="0"/>
              </a:rPr>
              <a:t>16 rögzített ponthatárú szak: alkalmazott közgazdaságtan, andragógia, emberi erőforrások, gazdálkodási és menedzsment, gazdaság- és pénzügy-matematikai elemzés, igazságügyi igazgatási, jogász, közszolgálati, kereskedelem és marketing, kommunikáció és médiatudomány, munkaügyi és tb. </a:t>
            </a:r>
            <a:r>
              <a:rPr lang="hu-HU" sz="1700" dirty="0">
                <a:latin typeface="Arial Narrow" panose="020B0606020202030204" pitchFamily="34" charset="0"/>
              </a:rPr>
              <a:t>i</a:t>
            </a:r>
            <a:r>
              <a:rPr lang="hu-HU" sz="1700" dirty="0" smtClean="0">
                <a:latin typeface="Arial Narrow" panose="020B0606020202030204" pitchFamily="34" charset="0"/>
              </a:rPr>
              <a:t>gazgatási, nemzetközi gazdálkodás, nemzetközi tanulmányok, pénzügy és számvitel, turizmus-vendéglátás, üzleti szakoktató</a:t>
            </a:r>
            <a:endParaRPr lang="hu-HU" sz="1700" dirty="0">
              <a:latin typeface="Arial Narrow" panose="020B0606020202030204" pitchFamily="34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691680" y="4365104"/>
            <a:ext cx="6408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16 rögzített ösztöndíjas ponthatárú szak</a:t>
            </a:r>
            <a:endParaRPr lang="hu-HU" sz="2800" b="1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598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1605052"/>
              </p:ext>
            </p:extLst>
          </p:nvPr>
        </p:nvGraphicFramePr>
        <p:xfrm>
          <a:off x="395537" y="428872"/>
          <a:ext cx="8352928" cy="433837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581268"/>
                <a:gridCol w="1341714"/>
                <a:gridCol w="1341714"/>
                <a:gridCol w="2088232"/>
              </a:tblGrid>
              <a:tr h="57477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hu-HU" sz="180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hu-HU" sz="180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Képzési terület</a:t>
                      </a:r>
                      <a:endParaRPr lang="hu-HU" sz="18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u-HU" sz="180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2013</a:t>
                      </a:r>
                      <a:endParaRPr lang="hu-HU" sz="18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u-HU" sz="180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2014</a:t>
                      </a:r>
                      <a:endParaRPr lang="hu-HU" sz="18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u-HU" sz="180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2014-es arány</a:t>
                      </a:r>
                      <a:endParaRPr lang="hu-HU" sz="18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/>
                </a:tc>
              </a:tr>
              <a:tr h="580300">
                <a:tc>
                  <a:txBody>
                    <a:bodyPr/>
                    <a:lstStyle/>
                    <a:p>
                      <a:pPr marL="72000" algn="l" defTabSz="914400" rtl="0" eaLnBrk="1" fontAlgn="b" latinLnBrk="0" hangingPunct="1"/>
                      <a:r>
                        <a:rPr lang="hu-HU" sz="1800" kern="1200" dirty="0" smtClean="0">
                          <a:latin typeface="Arial Narrow" panose="020B0606020202030204" pitchFamily="34" charset="0"/>
                        </a:rPr>
                        <a:t>agrár</a:t>
                      </a:r>
                      <a:endParaRPr lang="hu-HU" sz="18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3265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3754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7%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30550">
                <a:tc>
                  <a:txBody>
                    <a:bodyPr/>
                    <a:lstStyle/>
                    <a:p>
                      <a:pPr marL="72000" algn="l" defTabSz="914400" rtl="0" eaLnBrk="1" fontAlgn="b" latinLnBrk="0" hangingPunct="1"/>
                      <a:r>
                        <a:rPr lang="hu-HU" sz="1800" kern="1200" dirty="0" smtClean="0">
                          <a:latin typeface="Arial Narrow" panose="020B0606020202030204" pitchFamily="34" charset="0"/>
                        </a:rPr>
                        <a:t>bölcsészettudomány</a:t>
                      </a:r>
                      <a:endParaRPr lang="hu-HU" sz="18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4556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5228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9%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30550">
                <a:tc>
                  <a:txBody>
                    <a:bodyPr/>
                    <a:lstStyle/>
                    <a:p>
                      <a:pPr marL="72000" algn="l" defTabSz="914400" rtl="0" eaLnBrk="1" fontAlgn="b" latinLnBrk="0" hangingPunct="1"/>
                      <a:r>
                        <a:rPr lang="hu-HU" sz="1800" kern="1200" dirty="0" smtClean="0">
                          <a:latin typeface="Arial Narrow" panose="020B0606020202030204" pitchFamily="34" charset="0"/>
                        </a:rPr>
                        <a:t>gazdaságtudományok</a:t>
                      </a:r>
                      <a:endParaRPr lang="hu-HU" sz="18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6148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6755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12%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30550">
                <a:tc>
                  <a:txBody>
                    <a:bodyPr/>
                    <a:lstStyle/>
                    <a:p>
                      <a:pPr marL="72000" algn="l" defTabSz="914400" rtl="0" eaLnBrk="1" fontAlgn="b" latinLnBrk="0" hangingPunct="1"/>
                      <a:r>
                        <a:rPr lang="hu-HU" sz="1800" kern="1200" dirty="0" smtClean="0">
                          <a:latin typeface="Arial Narrow" panose="020B0606020202030204" pitchFamily="34" charset="0"/>
                        </a:rPr>
                        <a:t>informatika</a:t>
                      </a:r>
                      <a:endParaRPr lang="hu-HU" sz="18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4055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4627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8%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30550">
                <a:tc>
                  <a:txBody>
                    <a:bodyPr/>
                    <a:lstStyle/>
                    <a:p>
                      <a:pPr marL="72000" algn="l" defTabSz="914400" rtl="0" eaLnBrk="1" fontAlgn="b" latinLnBrk="0" hangingPunct="1"/>
                      <a:r>
                        <a:rPr lang="hu-HU" sz="1800" kern="1200" dirty="0" smtClean="0">
                          <a:latin typeface="Arial Narrow" panose="020B0606020202030204" pitchFamily="34" charset="0"/>
                        </a:rPr>
                        <a:t>jogi</a:t>
                      </a:r>
                      <a:endParaRPr lang="hu-HU" sz="18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1399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1645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3%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30550">
                <a:tc>
                  <a:txBody>
                    <a:bodyPr/>
                    <a:lstStyle/>
                    <a:p>
                      <a:pPr marL="72000" algn="l" defTabSz="914400" rtl="0" eaLnBrk="1" fontAlgn="b" latinLnBrk="0" hangingPunct="1"/>
                      <a:r>
                        <a:rPr lang="hu-HU" sz="1800" kern="1200" dirty="0">
                          <a:latin typeface="Arial Narrow" panose="020B0606020202030204" pitchFamily="34" charset="0"/>
                        </a:rPr>
                        <a:t>közigazgatási, rendészeti és </a:t>
                      </a:r>
                      <a:r>
                        <a:rPr lang="hu-HU" sz="1800" kern="1200" dirty="0" smtClean="0">
                          <a:latin typeface="Arial Narrow" panose="020B0606020202030204" pitchFamily="34" charset="0"/>
                        </a:rPr>
                        <a:t>katonai</a:t>
                      </a:r>
                      <a:endParaRPr lang="hu-HU" sz="18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1559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2114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4%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30550">
                <a:tc>
                  <a:txBody>
                    <a:bodyPr/>
                    <a:lstStyle/>
                    <a:p>
                      <a:pPr marL="72000" algn="l" defTabSz="914400" rtl="0" eaLnBrk="1" fontAlgn="b" latinLnBrk="0" hangingPunct="1"/>
                      <a:r>
                        <a:rPr lang="hu-HU" sz="1800" kern="1200" dirty="0" smtClean="0">
                          <a:latin typeface="Arial Narrow" panose="020B0606020202030204" pitchFamily="34" charset="0"/>
                        </a:rPr>
                        <a:t>műszaki</a:t>
                      </a:r>
                      <a:endParaRPr lang="hu-HU" sz="18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10 053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9796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18%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1331640" y="4797152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400" b="1" dirty="0" smtClean="0"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Első helyes jelentkezések száma és aránya képzési területenként alapképzésben és osztatlan képzésben I.</a:t>
            </a:r>
            <a:endParaRPr lang="hu-HU" sz="24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93254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8406676"/>
              </p:ext>
            </p:extLst>
          </p:nvPr>
        </p:nvGraphicFramePr>
        <p:xfrm>
          <a:off x="467541" y="404664"/>
          <a:ext cx="8280923" cy="432316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767767"/>
                <a:gridCol w="1221463"/>
                <a:gridCol w="1221463"/>
                <a:gridCol w="2070230"/>
              </a:tblGrid>
              <a:tr h="558165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hu-HU" sz="1800" u="none" strike="noStrike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Képzési terület</a:t>
                      </a:r>
                      <a:endParaRPr lang="hu-HU" sz="1800" b="1" i="0" u="none" strike="noStrike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2013</a:t>
                      </a:r>
                      <a:endParaRPr lang="hu-HU" sz="1800" b="1" i="0" u="none" strike="noStrike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2014</a:t>
                      </a:r>
                      <a:endParaRPr lang="hu-HU" sz="1800" b="1" i="0" u="none" strike="noStrike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u-HU" sz="180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2014-es arány</a:t>
                      </a:r>
                      <a:endParaRPr lang="hu-HU" sz="18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/>
                </a:tc>
              </a:tr>
              <a:tr h="468788"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hu-HU" sz="1800" u="none" strike="noStrike" dirty="0" smtClean="0">
                          <a:latin typeface="Arial Narrow" panose="020B0606020202030204" pitchFamily="34" charset="0"/>
                        </a:rPr>
                        <a:t>művészet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5%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68788"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hu-HU" sz="1800" u="none" strike="noStrike" dirty="0" smtClean="0">
                          <a:latin typeface="Arial Narrow" panose="020B0606020202030204" pitchFamily="34" charset="0"/>
                        </a:rPr>
                        <a:t>művészetközvetítés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1%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83480"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hu-HU" sz="1800" u="none" strike="noStrike" dirty="0">
                          <a:latin typeface="Arial Narrow" panose="020B0606020202030204" pitchFamily="34" charset="0"/>
                        </a:rPr>
                        <a:t>orvos- és </a:t>
                      </a:r>
                      <a:r>
                        <a:rPr lang="hu-HU" sz="1800" u="none" strike="noStrike" dirty="0" smtClean="0">
                          <a:latin typeface="Arial Narrow" panose="020B0606020202030204" pitchFamily="34" charset="0"/>
                        </a:rPr>
                        <a:t>egészségtudomány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5649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6008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11%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68788"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hu-HU" sz="1800" u="none" strike="noStrike" dirty="0" smtClean="0">
                          <a:latin typeface="Arial Narrow" panose="020B0606020202030204" pitchFamily="34" charset="0"/>
                        </a:rPr>
                        <a:t>pedagógusképzés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4331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5598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10%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68788"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hu-HU" sz="1800" u="none" strike="noStrike" dirty="0" smtClean="0">
                          <a:latin typeface="Arial Narrow" panose="020B0606020202030204" pitchFamily="34" charset="0"/>
                        </a:rPr>
                        <a:t>sporttudomány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4%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68788"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hu-HU" sz="1800" u="none" strike="noStrike" dirty="0" smtClean="0">
                          <a:latin typeface="Arial Narrow" panose="020B0606020202030204" pitchFamily="34" charset="0"/>
                        </a:rPr>
                        <a:t>társadalomtudomány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4%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68788"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hu-HU" sz="1800" u="none" strike="noStrike" dirty="0" smtClean="0">
                          <a:latin typeface="Arial Narrow" panose="020B0606020202030204" pitchFamily="34" charset="0"/>
                        </a:rPr>
                        <a:t>természettudomány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4%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68788"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hu-HU" sz="1800" b="1" u="none" strike="noStrike" dirty="0" smtClean="0">
                          <a:latin typeface="Arial Narrow" panose="020B0606020202030204" pitchFamily="34" charset="0"/>
                        </a:rPr>
                        <a:t>összesen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endParaRPr lang="hu-HU" sz="18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55 274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i="0" u="none" strike="noStrike" kern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100%</a:t>
                      </a:r>
                      <a:endParaRPr lang="hu-HU" sz="1800" b="1" i="0" u="none" strike="noStrike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3" name="Szövegdoboz 2"/>
          <p:cNvSpPr txBox="1"/>
          <p:nvPr/>
        </p:nvSpPr>
        <p:spPr>
          <a:xfrm>
            <a:off x="971600" y="4941168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400" b="1" dirty="0"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Első helyes jelentkezések száma és aránya képzési területenként alapképzésben és osztatlan képzésben II.</a:t>
            </a:r>
            <a:br>
              <a:rPr lang="hu-HU" sz="2400" b="1" dirty="0"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hu-HU" sz="2400" b="1" dirty="0">
              <a:latin typeface="Arial Narrow" panose="020B0606020202030204" pitchFamily="34" charset="0"/>
            </a:endParaRPr>
          </a:p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99333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8771327"/>
              </p:ext>
            </p:extLst>
          </p:nvPr>
        </p:nvGraphicFramePr>
        <p:xfrm>
          <a:off x="457200" y="404667"/>
          <a:ext cx="8291264" cy="417645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306393"/>
                <a:gridCol w="2984871"/>
              </a:tblGrid>
              <a:tr h="794619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Legnépszerűbb képzési területek</a:t>
                      </a:r>
                      <a:endParaRPr lang="en-US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Jelentkezési arány</a:t>
                      </a:r>
                      <a:endParaRPr lang="en-US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76368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műszaki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18%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76368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gazdaságtudományok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12%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76368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orvos- és egészségtudomány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11%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76368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pedagógusképzés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10%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76368">
                <a:tc>
                  <a:txBody>
                    <a:bodyPr/>
                    <a:lstStyle/>
                    <a:p>
                      <a:pPr algn="l"/>
                      <a:r>
                        <a:rPr lang="hu-HU" sz="1800" b="1" dirty="0" smtClean="0">
                          <a:latin typeface="Arial Narrow" panose="020B0606020202030204" pitchFamily="34" charset="0"/>
                        </a:rPr>
                        <a:t>összesen</a:t>
                      </a:r>
                      <a:endParaRPr lang="hu-HU" sz="1800" b="1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51%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1619672" y="4653136"/>
            <a:ext cx="712879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400" b="1" dirty="0" smtClean="0"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Legnépszerűbb képzési területek alapképzésben és osztatlan képzésben </a:t>
            </a:r>
            <a:r>
              <a:rPr lang="hu-HU" b="1" dirty="0" smtClean="0"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hu-HU" b="1" dirty="0" smtClean="0"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hu-HU" sz="2000" b="1" dirty="0" smtClean="0"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(első helyes jelentkezések alapján)</a:t>
            </a:r>
            <a:endParaRPr lang="hu-HU" sz="2000" dirty="0" smtClean="0">
              <a:latin typeface="Arial Narrow" panose="020B0606020202030204" pitchFamily="34" charset="0"/>
            </a:endParaRPr>
          </a:p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446006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6666136"/>
              </p:ext>
            </p:extLst>
          </p:nvPr>
        </p:nvGraphicFramePr>
        <p:xfrm>
          <a:off x="457200" y="404664"/>
          <a:ext cx="8291265" cy="410445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63755"/>
                <a:gridCol w="2763755"/>
                <a:gridCol w="2763755"/>
              </a:tblGrid>
              <a:tr h="684076">
                <a:tc>
                  <a:txBody>
                    <a:bodyPr/>
                    <a:lstStyle/>
                    <a:p>
                      <a:pPr algn="l"/>
                      <a:r>
                        <a:rPr lang="hu-HU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Képzési terület</a:t>
                      </a:r>
                      <a:endParaRPr lang="hu-HU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u-HU" sz="1800" u="none" strike="noStrike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2010</a:t>
                      </a:r>
                      <a:endParaRPr lang="hu-HU" sz="1800" b="1" i="0" u="none" strike="noStrike" kern="1200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u-HU" sz="1800" u="none" strike="noStrike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2014</a:t>
                      </a:r>
                      <a:endParaRPr lang="hu-HU" sz="1800" b="1" i="0" u="none" strike="noStrike" kern="1200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407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hu-HU" sz="1800" u="none" strike="noStrike" kern="1200" dirty="0" smtClean="0">
                          <a:latin typeface="Arial Narrow" panose="020B0606020202030204" pitchFamily="34" charset="0"/>
                        </a:rPr>
                        <a:t>informatika</a:t>
                      </a:r>
                      <a:endParaRPr lang="hu-HU" sz="1800" b="1" i="0" u="none" strike="noStrike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 smtClean="0">
                          <a:effectLst/>
                          <a:latin typeface="Arial Narrow" panose="020B0606020202030204" pitchFamily="34" charset="0"/>
                        </a:rPr>
                        <a:t>6%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8%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840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u="none" strike="noStrike" kern="1200" dirty="0" smtClean="0">
                          <a:latin typeface="Arial Narrow" panose="020B0606020202030204" pitchFamily="34" charset="0"/>
                        </a:rPr>
                        <a:t>műszaki</a:t>
                      </a:r>
                      <a:endParaRPr lang="hu-HU" sz="1800" u="none" strike="noStrike" kern="1200" dirty="0" smtClean="0">
                        <a:latin typeface="Arial Narrow" panose="020B060602020203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 smtClean="0">
                          <a:effectLst/>
                          <a:latin typeface="Arial Narrow" panose="020B0606020202030204" pitchFamily="34" charset="0"/>
                        </a:rPr>
                        <a:t>14%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18%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840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u="none" strike="noStrike" kern="1200" dirty="0" smtClean="0">
                          <a:latin typeface="Arial Narrow" panose="020B0606020202030204" pitchFamily="34" charset="0"/>
                        </a:rPr>
                        <a:t>pedagógusképzés</a:t>
                      </a:r>
                      <a:endParaRPr lang="hu-HU" sz="1800" u="none" strike="noStrike" kern="1200" dirty="0" smtClean="0">
                        <a:latin typeface="Arial Narrow" panose="020B060602020203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 smtClean="0">
                          <a:effectLst/>
                          <a:latin typeface="Arial Narrow" panose="020B0606020202030204" pitchFamily="34" charset="0"/>
                        </a:rPr>
                        <a:t>5%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10%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840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u="none" strike="noStrike" kern="1200" dirty="0" smtClean="0">
                          <a:latin typeface="Arial Narrow" panose="020B0606020202030204" pitchFamily="34" charset="0"/>
                        </a:rPr>
                        <a:t>természettudomány</a:t>
                      </a:r>
                      <a:endParaRPr lang="hu-HU" sz="1800" b="1" i="0" u="none" strike="noStrike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 smtClean="0">
                          <a:effectLst/>
                          <a:latin typeface="Arial Narrow" panose="020B0606020202030204" pitchFamily="34" charset="0"/>
                        </a:rPr>
                        <a:t>3%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4%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840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1" u="none" strike="noStrike" kern="1200" dirty="0" smtClean="0">
                          <a:latin typeface="Arial Narrow" panose="020B0606020202030204" pitchFamily="34" charset="0"/>
                        </a:rPr>
                        <a:t>összesen</a:t>
                      </a:r>
                      <a:endParaRPr lang="hu-HU" sz="1800" b="1" i="0" u="none" strike="noStrike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28%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40%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1547664" y="4725144"/>
            <a:ext cx="7200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200" b="1" dirty="0"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informatika, a </a:t>
            </a:r>
            <a:r>
              <a:rPr lang="hu-HU" sz="2200" b="1" dirty="0" smtClean="0"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műszaki, </a:t>
            </a:r>
            <a:r>
              <a:rPr lang="hu-HU" sz="2200" b="1" dirty="0"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hu-HU" sz="2200" b="1" dirty="0" smtClean="0"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természettudomány és a pedagógusképzés </a:t>
            </a:r>
            <a:r>
              <a:rPr lang="hu-HU" sz="2200" b="1" dirty="0"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képzési területek jelentkezéseinek tendenciája alapképzésben és osztatlan képzésben</a:t>
            </a:r>
            <a:endParaRPr lang="hu-HU" sz="2200" dirty="0">
              <a:latin typeface="Arial Narrow" panose="020B0606020202030204" pitchFamily="34" charset="0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7457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7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7302719"/>
              </p:ext>
            </p:extLst>
          </p:nvPr>
        </p:nvGraphicFramePr>
        <p:xfrm>
          <a:off x="506412" y="908050"/>
          <a:ext cx="3129483" cy="1295400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987904"/>
                <a:gridCol w="1141579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Összes jelentkező:</a:t>
                      </a:r>
                      <a:endParaRPr kumimoji="0" lang="hu-H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54007" marR="54007" marT="54000" marB="54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106 175 fő</a:t>
                      </a:r>
                      <a:endParaRPr kumimoji="0" lang="hu-H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54007" marR="54007" marT="54000" marB="54000" anchor="ctr" horzOverflow="overflow"/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Felvételt nyert:</a:t>
                      </a:r>
                      <a:endParaRPr kumimoji="0" lang="hu-H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54007" marR="54007" marT="54000" marB="54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73 973 fő</a:t>
                      </a:r>
                      <a:endParaRPr kumimoji="0" lang="hu-H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54007" marR="54007" marT="54000" marB="54000" anchor="ctr" horzOverflow="overflow"/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Nem nyert felvételt:</a:t>
                      </a:r>
                      <a:endParaRPr kumimoji="0" lang="hu-H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54007" marR="54007" marT="54000" marB="54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32 202 fő</a:t>
                      </a:r>
                      <a:endParaRPr kumimoji="0" lang="hu-H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54007" marR="54007" marT="54000" marB="54000" anchor="ctr" horzOverflow="overflow"/>
                </a:tc>
              </a:tr>
            </a:tbl>
          </a:graphicData>
        </a:graphic>
      </p:graphicFrame>
      <p:graphicFrame>
        <p:nvGraphicFramePr>
          <p:cNvPr id="7" name="Group 7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9515315"/>
              </p:ext>
            </p:extLst>
          </p:nvPr>
        </p:nvGraphicFramePr>
        <p:xfrm>
          <a:off x="4584213" y="4077072"/>
          <a:ext cx="3743325" cy="1296144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2403886"/>
                <a:gridCol w="1339439"/>
              </a:tblGrid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Összes felvett:</a:t>
                      </a:r>
                      <a:endParaRPr kumimoji="0" lang="hu-H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999" marR="53999" marT="54000" marB="54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73 973 fő</a:t>
                      </a:r>
                      <a:endParaRPr kumimoji="0" lang="hu-H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999" marR="53999" marT="54000" marB="54000" anchor="ctr" horzOverflow="overflow"/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Állami ösztöndíjas:</a:t>
                      </a:r>
                      <a:endParaRPr kumimoji="0" lang="hu-H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999" marR="53999" marT="54000" marB="54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 56 913 fő</a:t>
                      </a:r>
                      <a:endParaRPr kumimoji="0" lang="hu-H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999" marR="53999" marT="54000" marB="54000" anchor="ctr" horzOverflow="overflow"/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Önköltséges:</a:t>
                      </a:r>
                      <a:endParaRPr kumimoji="0" lang="hu-H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999" marR="53999" marT="54000" marB="54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17 060 fő</a:t>
                      </a:r>
                      <a:endParaRPr kumimoji="0" lang="hu-H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999" marR="53999" marT="54000" marB="54000" anchor="ctr" horzOverflow="overflow"/>
                </a:tc>
              </a:tr>
            </a:tbl>
          </a:graphicData>
        </a:graphic>
      </p:graphicFrame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506413" y="5157192"/>
            <a:ext cx="8170043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u-HU" sz="2400" b="1" dirty="0" smtClean="0">
                <a:latin typeface="Arial Narrow" panose="020B0606020202030204" pitchFamily="34" charset="0"/>
              </a:rPr>
              <a:t>Jelentkezők – felvettek száma összesen 2014</a:t>
            </a:r>
          </a:p>
        </p:txBody>
      </p:sp>
      <p:graphicFrame>
        <p:nvGraphicFramePr>
          <p:cNvPr id="9" name="Diagra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9214714"/>
              </p:ext>
            </p:extLst>
          </p:nvPr>
        </p:nvGraphicFramePr>
        <p:xfrm>
          <a:off x="506413" y="2636912"/>
          <a:ext cx="3705547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Diagram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6364901"/>
              </p:ext>
            </p:extLst>
          </p:nvPr>
        </p:nvGraphicFramePr>
        <p:xfrm>
          <a:off x="3851920" y="476672"/>
          <a:ext cx="4824536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Szövegdoboz 1"/>
          <p:cNvSpPr txBox="1"/>
          <p:nvPr/>
        </p:nvSpPr>
        <p:spPr>
          <a:xfrm>
            <a:off x="4427984" y="314096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>
                <a:latin typeface="Arial Narrow" panose="020B0606020202030204" pitchFamily="34" charset="0"/>
              </a:rPr>
              <a:t>Felvettek képzési szintek szerint</a:t>
            </a:r>
            <a:endParaRPr lang="hu-HU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3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z="3200" b="1" dirty="0" smtClean="0"/>
              <a:t>Mesterképzés</a:t>
            </a:r>
            <a:endParaRPr lang="hu-HU" sz="3200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881107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06413" y="5229201"/>
            <a:ext cx="8637587" cy="6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hu-HU" sz="2800" b="1" dirty="0">
                <a:latin typeface="Arial Narrow" panose="020B0606020202030204" pitchFamily="34" charset="0"/>
              </a:rPr>
              <a:t>Mesterképzésre jelentkezők (összes jelentkező)</a:t>
            </a:r>
            <a:r>
              <a:rPr lang="hu-HU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/>
            </a:r>
            <a:br>
              <a:rPr lang="hu-HU" sz="2800" b="1" dirty="0">
                <a:solidFill>
                  <a:srgbClr val="FF0000"/>
                </a:solidFill>
                <a:latin typeface="Arial Narrow" panose="020B0606020202030204" pitchFamily="34" charset="0"/>
              </a:rPr>
            </a:br>
            <a:r>
              <a:rPr lang="hu-HU" sz="2800" b="1" dirty="0">
                <a:latin typeface="Arial Narrow" panose="020B0606020202030204" pitchFamily="34" charset="0"/>
              </a:rPr>
              <a:t>és felvettek száma </a:t>
            </a:r>
            <a:r>
              <a:rPr lang="hu-HU" sz="2800" b="1" dirty="0" smtClean="0">
                <a:latin typeface="Arial Narrow" panose="020B0606020202030204" pitchFamily="34" charset="0"/>
              </a:rPr>
              <a:t>2012 </a:t>
            </a:r>
            <a:r>
              <a:rPr lang="hu-HU" sz="2800" b="1" dirty="0">
                <a:latin typeface="Arial Narrow" panose="020B0606020202030204" pitchFamily="34" charset="0"/>
              </a:rPr>
              <a:t>– </a:t>
            </a:r>
            <a:r>
              <a:rPr lang="hu-HU" sz="2800" b="1" dirty="0" smtClean="0">
                <a:latin typeface="Arial Narrow" panose="020B0606020202030204" pitchFamily="34" charset="0"/>
              </a:rPr>
              <a:t>201</a:t>
            </a:r>
            <a:r>
              <a:rPr lang="hu-HU" sz="2800" b="1" dirty="0">
                <a:latin typeface="Arial Narrow" panose="020B0606020202030204" pitchFamily="34" charset="0"/>
              </a:rPr>
              <a:t>4</a:t>
            </a:r>
            <a:endParaRPr lang="hu-HU" sz="2400" dirty="0">
              <a:latin typeface="Arial Narrow" panose="020B0606020202030204" pitchFamily="34" charset="0"/>
            </a:endParaRPr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8458174"/>
              </p:ext>
            </p:extLst>
          </p:nvPr>
        </p:nvGraphicFramePr>
        <p:xfrm>
          <a:off x="683568" y="620688"/>
          <a:ext cx="770485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00222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8999615"/>
              </p:ext>
            </p:extLst>
          </p:nvPr>
        </p:nvGraphicFramePr>
        <p:xfrm>
          <a:off x="467544" y="404664"/>
          <a:ext cx="8136904" cy="489654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068452"/>
                <a:gridCol w="4068452"/>
              </a:tblGrid>
              <a:tr h="700919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Intézmény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45718" marR="45718" marT="45728" marB="4572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Felvettek száma összesen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45718" marR="45718" marT="45728" marB="45728" anchor="ctr"/>
                </a:tc>
              </a:tr>
              <a:tr h="427958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ELTE</a:t>
                      </a:r>
                      <a:endParaRPr lang="hu-HU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effectLst/>
                          <a:latin typeface="Arial Narrow" panose="020B0606020202030204" pitchFamily="34" charset="0"/>
                        </a:rPr>
                        <a:t>1623</a:t>
                      </a:r>
                    </a:p>
                  </a:txBody>
                  <a:tcPr marL="7620" marR="7620" marT="7620" marB="0" anchor="b"/>
                </a:tc>
              </a:tr>
              <a:tr h="427958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BME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effectLst/>
                          <a:latin typeface="Arial Narrow" panose="020B0606020202030204" pitchFamily="34" charset="0"/>
                        </a:rPr>
                        <a:t>1055</a:t>
                      </a:r>
                    </a:p>
                  </a:txBody>
                  <a:tcPr marL="7620" marR="7620" marT="7620" marB="0" anchor="b"/>
                </a:tc>
              </a:tr>
              <a:tr h="415965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SZTE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755</a:t>
                      </a:r>
                    </a:p>
                  </a:txBody>
                  <a:tcPr marL="7620" marR="7620" marT="7620" marB="0" anchor="b"/>
                </a:tc>
              </a:tr>
              <a:tr h="415965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effectLst/>
                          <a:latin typeface="Arial Narrow" panose="020B0606020202030204" pitchFamily="34" charset="0"/>
                        </a:rPr>
                        <a:t>DE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698</a:t>
                      </a:r>
                    </a:p>
                  </a:txBody>
                  <a:tcPr marL="7620" marR="7620" marT="7620" marB="0" anchor="b"/>
                </a:tc>
              </a:tr>
              <a:tr h="415965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effectLst/>
                          <a:latin typeface="Arial Narrow" panose="020B0606020202030204" pitchFamily="34" charset="0"/>
                        </a:rPr>
                        <a:t>BCE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688</a:t>
                      </a:r>
                    </a:p>
                  </a:txBody>
                  <a:tcPr marL="7620" marR="7620" marT="7620" marB="0" anchor="b"/>
                </a:tc>
              </a:tr>
              <a:tr h="415965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effectLst/>
                          <a:latin typeface="Arial Narrow" panose="020B0606020202030204" pitchFamily="34" charset="0"/>
                        </a:rPr>
                        <a:t>PTE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419</a:t>
                      </a:r>
                    </a:p>
                  </a:txBody>
                  <a:tcPr marL="7620" marR="7620" marT="7620" marB="0" anchor="b"/>
                </a:tc>
              </a:tr>
              <a:tr h="427958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effectLst/>
                          <a:latin typeface="Arial Narrow" panose="020B0606020202030204" pitchFamily="34" charset="0"/>
                        </a:rPr>
                        <a:t>PPKE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332</a:t>
                      </a:r>
                    </a:p>
                  </a:txBody>
                  <a:tcPr marL="7620" marR="7620" marT="7620" marB="0" anchor="b"/>
                </a:tc>
              </a:tr>
              <a:tr h="415965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effectLst/>
                          <a:latin typeface="Arial Narrow" panose="020B0606020202030204" pitchFamily="34" charset="0"/>
                        </a:rPr>
                        <a:t>NKE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232</a:t>
                      </a:r>
                    </a:p>
                  </a:txBody>
                  <a:tcPr marL="7620" marR="7620" marT="7620" marB="0" anchor="b"/>
                </a:tc>
              </a:tr>
              <a:tr h="415965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effectLst/>
                          <a:latin typeface="Arial Narrow" panose="020B0606020202030204" pitchFamily="34" charset="0"/>
                        </a:rPr>
                        <a:t>ME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219</a:t>
                      </a:r>
                    </a:p>
                  </a:txBody>
                  <a:tcPr marL="7620" marR="7620" marT="7620" marB="0" anchor="b"/>
                </a:tc>
              </a:tr>
              <a:tr h="415965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effectLst/>
                          <a:latin typeface="Arial Narrow" panose="020B0606020202030204" pitchFamily="34" charset="0"/>
                        </a:rPr>
                        <a:t>KRE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198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06413" y="5157192"/>
            <a:ext cx="8314059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u-HU" sz="2400" b="1" dirty="0" smtClean="0">
                <a:latin typeface="Arial Narrow" panose="020B0606020202030204" pitchFamily="34" charset="0"/>
              </a:rPr>
              <a:t>A legtöbb jelentkezőt felvett intézmények 2014</a:t>
            </a:r>
            <a:br>
              <a:rPr lang="hu-HU" sz="2400" b="1" dirty="0" smtClean="0">
                <a:latin typeface="Arial Narrow" panose="020B0606020202030204" pitchFamily="34" charset="0"/>
              </a:rPr>
            </a:br>
            <a:r>
              <a:rPr lang="hu-HU" sz="2000" dirty="0" smtClean="0">
                <a:latin typeface="Arial Narrow" panose="020B0606020202030204" pitchFamily="34" charset="0"/>
              </a:rPr>
              <a:t>(mesterképzés, nappali munkarend, állami </a:t>
            </a:r>
            <a:r>
              <a:rPr lang="hu-HU" sz="2000" dirty="0">
                <a:latin typeface="Arial Narrow" panose="020B0606020202030204" pitchFamily="34" charset="0"/>
              </a:rPr>
              <a:t>ösztöndíjas képzések</a:t>
            </a:r>
            <a:r>
              <a:rPr lang="hu-HU" sz="2000" dirty="0" smtClean="0">
                <a:latin typeface="Cambria" panose="02040503050406030204" pitchFamily="18" charset="0"/>
              </a:rPr>
              <a:t>)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63179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1580156"/>
              </p:ext>
            </p:extLst>
          </p:nvPr>
        </p:nvGraphicFramePr>
        <p:xfrm>
          <a:off x="539553" y="404660"/>
          <a:ext cx="8136903" cy="484569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550026"/>
                <a:gridCol w="2586877"/>
              </a:tblGrid>
              <a:tr h="344610">
                <a:tc>
                  <a:txBody>
                    <a:bodyPr/>
                    <a:lstStyle/>
                    <a:p>
                      <a:endParaRPr lang="hu-HU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Felvettek</a:t>
                      </a:r>
                      <a:endParaRPr lang="hu-HU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</a:tr>
              <a:tr h="34461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 smtClean="0">
                          <a:effectLst/>
                          <a:latin typeface="Arial Narrow" panose="020B0606020202030204" pitchFamily="34" charset="0"/>
                        </a:rPr>
                        <a:t>agrár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118</a:t>
                      </a:r>
                    </a:p>
                  </a:txBody>
                  <a:tcPr marL="9525" marR="9525" marT="9525" marB="0" anchor="ctr"/>
                </a:tc>
              </a:tr>
              <a:tr h="34461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 smtClean="0">
                          <a:effectLst/>
                          <a:latin typeface="Arial Narrow" panose="020B0606020202030204" pitchFamily="34" charset="0"/>
                        </a:rPr>
                        <a:t>bölcsészettudomány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1511</a:t>
                      </a:r>
                    </a:p>
                  </a:txBody>
                  <a:tcPr marL="9525" marR="9525" marT="9525" marB="0" anchor="ctr"/>
                </a:tc>
              </a:tr>
              <a:tr h="34461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 smtClean="0">
                          <a:effectLst/>
                          <a:latin typeface="Arial Narrow" panose="020B0606020202030204" pitchFamily="34" charset="0"/>
                        </a:rPr>
                        <a:t>gazdaságtudományok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1056</a:t>
                      </a:r>
                    </a:p>
                  </a:txBody>
                  <a:tcPr marL="9525" marR="9525" marT="9525" marB="0" anchor="ctr"/>
                </a:tc>
              </a:tr>
              <a:tr h="34461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 smtClean="0">
                          <a:effectLst/>
                          <a:latin typeface="Arial Narrow" panose="020B0606020202030204" pitchFamily="34" charset="0"/>
                        </a:rPr>
                        <a:t>informatika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301</a:t>
                      </a:r>
                    </a:p>
                  </a:txBody>
                  <a:tcPr marL="9525" marR="9525" marT="9525" marB="0" anchor="ctr"/>
                </a:tc>
              </a:tr>
              <a:tr h="34461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 smtClean="0">
                          <a:effectLst/>
                          <a:latin typeface="Arial Narrow" panose="020B0606020202030204" pitchFamily="34" charset="0"/>
                        </a:rPr>
                        <a:t>jogi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83</a:t>
                      </a:r>
                    </a:p>
                  </a:txBody>
                  <a:tcPr marL="9525" marR="9525" marT="9525" marB="0" anchor="ctr"/>
                </a:tc>
              </a:tr>
              <a:tr h="34461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Arial Narrow" panose="020B0606020202030204" pitchFamily="34" charset="0"/>
                        </a:rPr>
                        <a:t>közigazgatási, rendészeti és </a:t>
                      </a:r>
                      <a:r>
                        <a:rPr lang="hu-HU" sz="1800" u="none" strike="noStrike" dirty="0" smtClean="0">
                          <a:effectLst/>
                          <a:latin typeface="Arial Narrow" panose="020B0606020202030204" pitchFamily="34" charset="0"/>
                        </a:rPr>
                        <a:t>katonai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232</a:t>
                      </a:r>
                    </a:p>
                  </a:txBody>
                  <a:tcPr marL="9525" marR="9525" marT="9525" marB="0" anchor="ctr"/>
                </a:tc>
              </a:tr>
              <a:tr h="34461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 smtClean="0">
                          <a:effectLst/>
                          <a:latin typeface="Arial Narrow" panose="020B0606020202030204" pitchFamily="34" charset="0"/>
                        </a:rPr>
                        <a:t>műszaki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</a:tr>
              <a:tr h="34461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 smtClean="0">
                          <a:effectLst/>
                          <a:latin typeface="Arial Narrow" panose="020B0606020202030204" pitchFamily="34" charset="0"/>
                        </a:rPr>
                        <a:t>művészet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432</a:t>
                      </a:r>
                    </a:p>
                  </a:txBody>
                  <a:tcPr marL="9525" marR="9525" marT="9525" marB="0" anchor="ctr"/>
                </a:tc>
              </a:tr>
              <a:tr h="34461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Arial Narrow" panose="020B0606020202030204" pitchFamily="34" charset="0"/>
                        </a:rPr>
                        <a:t>orvos- és </a:t>
                      </a:r>
                      <a:r>
                        <a:rPr lang="hu-HU" sz="1800" u="none" strike="noStrike" dirty="0" smtClean="0">
                          <a:effectLst/>
                          <a:latin typeface="Arial Narrow" panose="020B0606020202030204" pitchFamily="34" charset="0"/>
                        </a:rPr>
                        <a:t>egészségtudomány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108</a:t>
                      </a:r>
                    </a:p>
                  </a:txBody>
                  <a:tcPr marL="9525" marR="9525" marT="9525" marB="0" anchor="ctr"/>
                </a:tc>
              </a:tr>
              <a:tr h="34461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 smtClean="0">
                          <a:effectLst/>
                          <a:latin typeface="Arial Narrow" panose="020B0606020202030204" pitchFamily="34" charset="0"/>
                        </a:rPr>
                        <a:t>pedagógusképzés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1091</a:t>
                      </a:r>
                    </a:p>
                  </a:txBody>
                  <a:tcPr marL="9525" marR="9525" marT="9525" marB="0" anchor="ctr"/>
                </a:tc>
              </a:tr>
              <a:tr h="34461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 smtClean="0">
                          <a:effectLst/>
                          <a:latin typeface="Arial Narrow" panose="020B0606020202030204" pitchFamily="34" charset="0"/>
                        </a:rPr>
                        <a:t>sporttudomány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67</a:t>
                      </a:r>
                    </a:p>
                  </a:txBody>
                  <a:tcPr marL="9525" marR="9525" marT="9525" marB="0" anchor="ctr"/>
                </a:tc>
              </a:tr>
              <a:tr h="34461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 smtClean="0">
                          <a:effectLst/>
                          <a:latin typeface="Arial Narrow" panose="020B0606020202030204" pitchFamily="34" charset="0"/>
                        </a:rPr>
                        <a:t>társadalomtudomány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862</a:t>
                      </a:r>
                    </a:p>
                  </a:txBody>
                  <a:tcPr marL="9525" marR="9525" marT="9525" marB="0" anchor="ctr"/>
                </a:tc>
              </a:tr>
              <a:tr h="34461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 smtClean="0">
                          <a:effectLst/>
                          <a:latin typeface="Arial Narrow" panose="020B0606020202030204" pitchFamily="34" charset="0"/>
                        </a:rPr>
                        <a:t>természettudomány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869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68313" y="5229201"/>
            <a:ext cx="8208143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hu-HU" sz="2000" b="1" dirty="0">
                <a:latin typeface="Arial Narrow" panose="020B0606020202030204" pitchFamily="34" charset="0"/>
              </a:rPr>
              <a:t>Mesterképzésre </a:t>
            </a:r>
            <a:r>
              <a:rPr lang="hu-HU" sz="2000" b="1" dirty="0" smtClean="0">
                <a:latin typeface="Arial Narrow" panose="020B0606020202030204" pitchFamily="34" charset="0"/>
              </a:rPr>
              <a:t>felvettek </a:t>
            </a:r>
            <a:r>
              <a:rPr lang="hu-HU" sz="2000" b="1" dirty="0">
                <a:latin typeface="Arial Narrow" panose="020B0606020202030204" pitchFamily="34" charset="0"/>
              </a:rPr>
              <a:t>száma képzési területenként </a:t>
            </a:r>
            <a:r>
              <a:rPr lang="hu-HU" sz="2000" b="1" dirty="0" smtClean="0">
                <a:latin typeface="Arial Narrow" panose="020B0606020202030204" pitchFamily="34" charset="0"/>
              </a:rPr>
              <a:t>2014</a:t>
            </a:r>
            <a:endParaRPr lang="hu-HU" sz="2000" b="1" dirty="0">
              <a:latin typeface="Arial Narrow" panose="020B0606020202030204" pitchFamily="34" charset="0"/>
            </a:endParaRPr>
          </a:p>
          <a:p>
            <a:pPr algn="r" eaLnBrk="1" hangingPunct="1"/>
            <a:r>
              <a:rPr lang="hu-HU" dirty="0" smtClean="0">
                <a:latin typeface="Arial Narrow" panose="020B0606020202030204" pitchFamily="34" charset="0"/>
              </a:rPr>
              <a:t>(nappali </a:t>
            </a:r>
            <a:r>
              <a:rPr lang="hu-HU" dirty="0">
                <a:latin typeface="Arial Narrow" panose="020B0606020202030204" pitchFamily="34" charset="0"/>
              </a:rPr>
              <a:t>munkarend, állami ösztöndíjas képzés)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64347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3324484"/>
              </p:ext>
            </p:extLst>
          </p:nvPr>
        </p:nvGraphicFramePr>
        <p:xfrm>
          <a:off x="539552" y="404669"/>
          <a:ext cx="8208912" cy="435315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479865"/>
                <a:gridCol w="1606091"/>
                <a:gridCol w="1427637"/>
                <a:gridCol w="1695319"/>
              </a:tblGrid>
              <a:tr h="9463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algn="l" fontAlgn="b"/>
                      <a:r>
                        <a:rPr lang="hu-HU" sz="1800" u="none" strike="noStrike" dirty="0">
                          <a:latin typeface="Arial Narrow" panose="020B0606020202030204" pitchFamily="34" charset="0"/>
                        </a:rPr>
                        <a:t>Képzés</a:t>
                      </a:r>
                      <a:endParaRPr lang="hu-HU" sz="1800" b="1" i="0" u="none" strike="noStrike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45719" marR="45719" marT="45728" marB="45728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hu-HU" sz="1800" u="none" strike="noStrike" dirty="0">
                          <a:latin typeface="Arial Narrow" panose="020B0606020202030204" pitchFamily="34" charset="0"/>
                        </a:rPr>
                        <a:t>Jelentkezők száma első helyre</a:t>
                      </a:r>
                      <a:endParaRPr lang="hu-HU" sz="1800" b="1" i="0" u="none" strike="noStrike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45719" marR="45719" marT="45728" marB="45728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hu-HU" sz="1800" u="none" strike="noStrike" dirty="0">
                          <a:latin typeface="Arial Narrow" panose="020B0606020202030204" pitchFamily="34" charset="0"/>
                        </a:rPr>
                        <a:t>Felvettek száma összesen</a:t>
                      </a:r>
                      <a:endParaRPr lang="hu-HU" sz="1800" b="1" i="0" u="none" strike="noStrike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45719" marR="45719" marT="45728" marB="45728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hu-HU" sz="1800" u="none" strike="noStrike" dirty="0" smtClean="0">
                          <a:latin typeface="Arial Narrow" panose="020B0606020202030204" pitchFamily="34" charset="0"/>
                        </a:rPr>
                        <a:t>Legmagasabb </a:t>
                      </a:r>
                      <a:r>
                        <a:rPr lang="hu-HU" sz="1800" u="none" strike="noStrike" dirty="0">
                          <a:latin typeface="Arial Narrow" panose="020B0606020202030204" pitchFamily="34" charset="0"/>
                        </a:rPr>
                        <a:t>ponthatár</a:t>
                      </a:r>
                      <a:endParaRPr lang="hu-HU" sz="1800" b="1" i="0" u="none" strike="noStrike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45719" marR="45719" marT="45728" marB="45728" anchor="ctr"/>
                </a:tc>
              </a:tr>
              <a:tr h="37853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pszichológia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83</a:t>
                      </a:r>
                    </a:p>
                  </a:txBody>
                  <a:tcPr marL="9525" marR="9525" marT="9525" marB="0" anchor="ctr"/>
                </a:tc>
              </a:tr>
              <a:tr h="37853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vezetés és szervezés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88</a:t>
                      </a:r>
                    </a:p>
                  </a:txBody>
                  <a:tcPr marL="9525" marR="9525" marT="9525" marB="0" anchor="ctr"/>
                </a:tc>
              </a:tr>
              <a:tr h="37853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nemzetközi tanulmányok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96</a:t>
                      </a:r>
                    </a:p>
                  </a:txBody>
                  <a:tcPr marL="9525" marR="9525" marT="9525" marB="0" anchor="ctr"/>
                </a:tc>
              </a:tr>
              <a:tr h="37853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kommunikáció- és médiatudomány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86</a:t>
                      </a:r>
                    </a:p>
                  </a:txBody>
                  <a:tcPr marL="9525" marR="9525" marT="9525" marB="0" anchor="ctr"/>
                </a:tc>
              </a:tr>
              <a:tr h="37853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biológus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67</a:t>
                      </a:r>
                    </a:p>
                  </a:txBody>
                  <a:tcPr marL="9525" marR="9525" marT="9525" marB="0" anchor="ctr"/>
                </a:tc>
              </a:tr>
              <a:tr h="37853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fordító és tolmács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63</a:t>
                      </a:r>
                    </a:p>
                  </a:txBody>
                  <a:tcPr marL="9525" marR="9525" marT="9525" marB="0" anchor="ctr"/>
                </a:tc>
              </a:tr>
              <a:tr h="37853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pénzügy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86</a:t>
                      </a:r>
                    </a:p>
                  </a:txBody>
                  <a:tcPr marL="9525" marR="9525" marT="9525" marB="0" anchor="ctr"/>
                </a:tc>
              </a:tr>
              <a:tr h="37853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geográfus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</a:tr>
              <a:tr h="37853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vállalkozásfejlesztés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06413" y="5301208"/>
            <a:ext cx="8242051" cy="648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hu-HU" sz="2400" b="1" dirty="0">
                <a:latin typeface="Arial Narrow" panose="020B0606020202030204" pitchFamily="34" charset="0"/>
              </a:rPr>
              <a:t>A legnépszerűbb </a:t>
            </a:r>
            <a:r>
              <a:rPr lang="hu-HU" sz="2400" b="1" dirty="0" smtClean="0">
                <a:latin typeface="Arial Narrow" panose="020B0606020202030204" pitchFamily="34" charset="0"/>
              </a:rPr>
              <a:t>mesterképzések 2014</a:t>
            </a:r>
            <a:r>
              <a:rPr lang="hu-HU" sz="2400" b="1" dirty="0">
                <a:latin typeface="Arial Narrow" panose="020B0606020202030204" pitchFamily="34" charset="0"/>
              </a:rPr>
              <a:t/>
            </a:r>
            <a:br>
              <a:rPr lang="hu-HU" sz="2400" b="1" dirty="0">
                <a:latin typeface="Arial Narrow" panose="020B0606020202030204" pitchFamily="34" charset="0"/>
              </a:rPr>
            </a:br>
            <a:r>
              <a:rPr lang="hu-HU" sz="2000" dirty="0" smtClean="0">
                <a:latin typeface="Arial Narrow" panose="020B0606020202030204" pitchFamily="34" charset="0"/>
              </a:rPr>
              <a:t>(nappali </a:t>
            </a:r>
            <a:r>
              <a:rPr lang="hu-HU" sz="2000" dirty="0">
                <a:latin typeface="Arial Narrow" panose="020B0606020202030204" pitchFamily="34" charset="0"/>
              </a:rPr>
              <a:t>munkarend</a:t>
            </a:r>
            <a:r>
              <a:rPr lang="hu-HU" sz="2000" dirty="0" smtClean="0">
                <a:latin typeface="Arial Narrow" panose="020B0606020202030204" pitchFamily="34" charset="0"/>
              </a:rPr>
              <a:t>, állami </a:t>
            </a:r>
            <a:r>
              <a:rPr lang="hu-HU" sz="2000" dirty="0">
                <a:latin typeface="Arial Narrow" panose="020B0606020202030204" pitchFamily="34" charset="0"/>
              </a:rPr>
              <a:t>ösztöndíjas képzések)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42330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>
                <a:latin typeface="Arial Narrow" panose="020B0606020202030204" pitchFamily="34" charset="0"/>
              </a:rPr>
              <a:t>A felvételi eljárásról</a:t>
            </a:r>
            <a:endParaRPr lang="hu-HU" sz="36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9747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3744416"/>
          </a:xfrm>
        </p:spPr>
        <p:txBody>
          <a:bodyPr>
            <a:normAutofit lnSpcReduction="10000"/>
          </a:bodyPr>
          <a:lstStyle/>
          <a:p>
            <a:r>
              <a:rPr lang="hu-HU" sz="2000" dirty="0" smtClean="0"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eljárás nagyrészt elektronikusan zajlott: a </a:t>
            </a:r>
            <a:r>
              <a:rPr lang="hu-HU" sz="2000" dirty="0"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jelentkezők 97%-a elektronikus úton jelentkezett, ebből ügyfélkapun 38% hitelesítette a jelentkezést.</a:t>
            </a:r>
          </a:p>
          <a:p>
            <a:endParaRPr lang="hu-HU" sz="2000" dirty="0"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hu-HU" sz="2000" dirty="0" smtClean="0"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felvételiben közel 250 fő dolgozott.</a:t>
            </a:r>
          </a:p>
          <a:p>
            <a:endParaRPr lang="hu-HU" sz="2000" dirty="0"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hu-HU" sz="2000" dirty="0" smtClean="0"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Közel 1 190 000 dokumentum került feldolgozásra, az adatok terjedelme több mint 650 GB.</a:t>
            </a:r>
          </a:p>
          <a:p>
            <a:endParaRPr lang="hu-HU" sz="2000" dirty="0"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hu-HU" sz="2000" dirty="0" smtClean="0"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Ügyfélszolgálati telefonos megkeresések száma mintegy 40 000, e-mailes megkeresések száma 19 000, személyes megkeresések száma  mintegy 8 000 volt.</a:t>
            </a:r>
          </a:p>
          <a:p>
            <a:endParaRPr lang="hu-HU" sz="2000" dirty="0"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sz="2000" dirty="0"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sz="2000" dirty="0" smtClean="0"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sz="2000" dirty="0"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sz="2000" dirty="0" smtClean="0"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sz="2000" dirty="0"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sz="2000" dirty="0"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3419872" y="548680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400" b="1" dirty="0">
                <a:latin typeface="Arial Narrow" panose="020B0606020202030204" pitchFamily="34" charset="0"/>
              </a:rPr>
              <a:t>A jelentkezéstől </a:t>
            </a:r>
            <a:r>
              <a:rPr lang="hu-HU" sz="2400" b="1" dirty="0" smtClean="0">
                <a:latin typeface="Arial Narrow" panose="020B0606020202030204" pitchFamily="34" charset="0"/>
              </a:rPr>
              <a:t>mostanáig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26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20388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2800" b="1" dirty="0" err="1" smtClean="0">
                <a:hlinkClick r:id="rId2"/>
              </a:rPr>
              <a:t>www.felvi.hu</a:t>
            </a:r>
            <a:r>
              <a:rPr lang="hu-HU" sz="2800" b="1" dirty="0" smtClean="0"/>
              <a:t> látogatottsága</a:t>
            </a:r>
            <a:endParaRPr lang="hu-HU" sz="2800" b="1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96132554"/>
              </p:ext>
            </p:extLst>
          </p:nvPr>
        </p:nvGraphicFramePr>
        <p:xfrm>
          <a:off x="683568" y="1124744"/>
          <a:ext cx="7488832" cy="295232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72208"/>
                <a:gridCol w="1872208"/>
                <a:gridCol w="1872208"/>
                <a:gridCol w="1872208"/>
              </a:tblGrid>
              <a:tr h="1607287">
                <a:tc>
                  <a:txBody>
                    <a:bodyPr/>
                    <a:lstStyle/>
                    <a:p>
                      <a:pPr algn="l" fontAlgn="b"/>
                      <a:endParaRPr lang="hu-HU" sz="18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45718" marR="45718" marT="45678" marB="4567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2012.</a:t>
                      </a:r>
                      <a:r>
                        <a:rPr lang="hu-HU" sz="1800" b="1" i="0" u="none" strike="noStrike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12.15.-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1" i="0" u="none" strike="noStrike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2013.07.23.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1" i="0" u="none" strike="noStrike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között</a:t>
                      </a:r>
                      <a:endParaRPr lang="hu-HU" sz="1800" b="1" i="0" u="none" strike="noStrike" dirty="0" smtClean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45718" marR="45718" marT="45678" marB="4567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1" i="0" u="none" strike="noStrike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2013.</a:t>
                      </a:r>
                      <a:r>
                        <a:rPr lang="hu-HU" sz="1800" b="1" i="0" u="none" strike="noStrike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12.15.-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1" i="0" u="none" strike="noStrike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2014.07.23.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1" i="0" u="none" strike="noStrike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között</a:t>
                      </a:r>
                      <a:endParaRPr lang="hu-HU" sz="1800" b="1" i="0" u="none" strike="noStrike" dirty="0" smtClean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45718" marR="45718" marT="45678" marB="4567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1" i="0" u="none" strike="noStrike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2014.07.25. </a:t>
                      </a:r>
                      <a:r>
                        <a:rPr lang="hu-HU" sz="1800" b="1" i="0" u="none" strike="noStrike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0.00</a:t>
                      </a:r>
                      <a:r>
                        <a:rPr lang="hu-HU" sz="1800" b="1" i="0" u="none" strike="noStrike" baseline="0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 órától 2014.07.25. 6.00 óráig</a:t>
                      </a:r>
                      <a:endParaRPr lang="hu-HU" sz="1800" b="1" i="0" u="none" strike="noStrike" dirty="0" smtClean="0">
                        <a:solidFill>
                          <a:srgbClr val="FF0000"/>
                        </a:solidFill>
                        <a:latin typeface="Arial Narrow" pitchFamily="34" charset="0"/>
                      </a:endParaRPr>
                    </a:p>
                  </a:txBody>
                  <a:tcPr marL="45718" marR="45718" marT="45678" marB="45678" anchor="ctr"/>
                </a:tc>
              </a:tr>
              <a:tr h="672521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latin typeface="Arial Narrow" pitchFamily="34" charset="0"/>
                        </a:rPr>
                        <a:t>egyedi </a:t>
                      </a:r>
                      <a:r>
                        <a:rPr lang="hu-HU" sz="1800" b="0" u="none" strike="noStrike" dirty="0" smtClean="0">
                          <a:latin typeface="Arial Narrow" pitchFamily="34" charset="0"/>
                        </a:rPr>
                        <a:t>látogatás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45718" marR="45718" marT="45678" marB="4567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4 825 460</a:t>
                      </a:r>
                    </a:p>
                  </a:txBody>
                  <a:tcPr marL="45718" marR="45718" marT="45678" marB="4567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4 737 748</a:t>
                      </a:r>
                      <a:endParaRPr lang="hu-HU" sz="1800" b="0" kern="1200" dirty="0" smtClean="0">
                        <a:solidFill>
                          <a:schemeClr val="dk1"/>
                        </a:solidFill>
                        <a:effectLst/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45718" marR="45718" marT="45678" marB="4567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0" kern="1200" dirty="0" smtClean="0"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259 166</a:t>
                      </a:r>
                    </a:p>
                  </a:txBody>
                  <a:tcPr marL="45718" marR="45718" marT="45678" marB="45678" anchor="ctr"/>
                </a:tc>
              </a:tr>
              <a:tr h="672521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latin typeface="Arial Narrow" pitchFamily="34" charset="0"/>
                        </a:rPr>
                        <a:t>oldal </a:t>
                      </a:r>
                      <a:r>
                        <a:rPr lang="hu-HU" sz="1800" b="0" u="none" strike="noStrike" dirty="0" smtClean="0">
                          <a:latin typeface="Arial Narrow" pitchFamily="34" charset="0"/>
                        </a:rPr>
                        <a:t>letöltések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45718" marR="45718" marT="45678" marB="45678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50 909 994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45718" marR="45718" marT="45678" marB="45678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49 180 317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45718" marR="45718" marT="45678" marB="45678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2 897 554</a:t>
                      </a:r>
                      <a:endParaRPr lang="hu-HU" sz="1800" b="0" i="0" u="none" strike="noStrike" dirty="0">
                        <a:solidFill>
                          <a:srgbClr val="FF0000"/>
                        </a:solidFill>
                        <a:latin typeface="Arial Narrow" pitchFamily="34" charset="0"/>
                      </a:endParaRPr>
                    </a:p>
                  </a:txBody>
                  <a:tcPr marL="45718" marR="45718" marT="45678" marB="45678" anchor="ctr"/>
                </a:tc>
              </a:tr>
            </a:tbl>
          </a:graphicData>
        </a:graphic>
      </p:graphicFrame>
      <p:sp>
        <p:nvSpPr>
          <p:cNvPr id="10" name="Szövegdoboz 9"/>
          <p:cNvSpPr txBox="1"/>
          <p:nvPr/>
        </p:nvSpPr>
        <p:spPr>
          <a:xfrm>
            <a:off x="2195736" y="4581128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>
                <a:latin typeface="Arial Narrow" panose="020B0606020202030204" pitchFamily="34" charset="0"/>
              </a:rPr>
              <a:t>Felvételi eredményekről kiküldött SMS:  </a:t>
            </a:r>
            <a:r>
              <a:rPr lang="hu-HU" b="1" dirty="0" smtClean="0">
                <a:latin typeface="Arial Narrow" panose="020B0606020202030204" pitchFamily="34" charset="0"/>
              </a:rPr>
              <a:t>101 001 db</a:t>
            </a:r>
          </a:p>
          <a:p>
            <a:pPr algn="ctr"/>
            <a:r>
              <a:rPr lang="hu-HU" b="1" dirty="0" smtClean="0">
                <a:latin typeface="Arial Narrow" panose="020B0606020202030204" pitchFamily="34" charset="0"/>
              </a:rPr>
              <a:t>Az SMS-ek 23 perc alatt értek ki a jelentkezőkhöz.</a:t>
            </a:r>
            <a:endParaRPr lang="hu-HU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3203848" y="5445224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400" b="1" dirty="0">
                <a:latin typeface="Arial Narrow" pitchFamily="34" charset="0"/>
              </a:rPr>
              <a:t>Ponthatárok nyilvánosságra hozatala 2014</a:t>
            </a:r>
            <a:endParaRPr lang="hu-HU" sz="2400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27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56598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rtalom helye 5"/>
          <p:cNvSpPr>
            <a:spLocks noGrp="1"/>
          </p:cNvSpPr>
          <p:nvPr>
            <p:ph idx="1"/>
          </p:nvPr>
        </p:nvSpPr>
        <p:spPr>
          <a:xfrm>
            <a:off x="457200" y="764705"/>
            <a:ext cx="8229600" cy="4824536"/>
          </a:xfrm>
        </p:spPr>
        <p:txBody>
          <a:bodyPr>
            <a:normAutofit/>
          </a:bodyPr>
          <a:lstStyle/>
          <a:p>
            <a:endParaRPr lang="hu-HU" sz="2400" dirty="0" smtClean="0">
              <a:latin typeface="Arial Narrow" panose="020B0606020202030204" pitchFamily="34" charset="0"/>
            </a:endParaRPr>
          </a:p>
          <a:p>
            <a:endParaRPr lang="hu-HU" sz="24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hu-HU" sz="2400" dirty="0" smtClean="0">
                <a:latin typeface="Arial Narrow" panose="020B0606020202030204" pitchFamily="34" charset="0"/>
              </a:rPr>
              <a:t>Besorolási döntés: 2014. augusztus 5-ig, a </a:t>
            </a:r>
            <a:r>
              <a:rPr lang="hu-HU" sz="2400" dirty="0" err="1" smtClean="0">
                <a:latin typeface="Arial Narrow" panose="020B0606020202030204" pitchFamily="34" charset="0"/>
                <a:hlinkClick r:id="rId2"/>
              </a:rPr>
              <a:t>www.felvi.hu</a:t>
            </a:r>
            <a:r>
              <a:rPr lang="hu-HU" sz="2400" dirty="0" smtClean="0">
                <a:latin typeface="Arial Narrow" panose="020B0606020202030204" pitchFamily="34" charset="0"/>
              </a:rPr>
              <a:t> e-felvételi oldalán</a:t>
            </a:r>
          </a:p>
          <a:p>
            <a:endParaRPr lang="hu-HU" sz="2400" dirty="0" smtClean="0">
              <a:latin typeface="Arial Narrow" panose="020B0606020202030204" pitchFamily="34" charset="0"/>
            </a:endParaRPr>
          </a:p>
          <a:p>
            <a:endParaRPr lang="hu-HU" sz="2400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hu-HU" sz="2400" dirty="0" smtClean="0">
                <a:latin typeface="Arial Narrow" panose="020B0606020202030204" pitchFamily="34" charset="0"/>
              </a:rPr>
              <a:t>Jogorvoslatot 2014. augusztus 20-ig az Oktatási Hivatalhoz lehet benyújtani, a Miniszternek címezve. </a:t>
            </a:r>
          </a:p>
          <a:p>
            <a:pPr marL="0" indent="0">
              <a:buNone/>
            </a:pPr>
            <a:endParaRPr lang="hu-HU" sz="2400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hu-HU" sz="2400" dirty="0">
                <a:latin typeface="Arial Narrow" panose="020B0606020202030204" pitchFamily="34" charset="0"/>
              </a:rPr>
              <a:t>	</a:t>
            </a:r>
            <a:r>
              <a:rPr lang="hu-HU" sz="2400" dirty="0" smtClean="0">
                <a:latin typeface="Arial Narrow" panose="020B0606020202030204" pitchFamily="34" charset="0"/>
              </a:rPr>
              <a:t>	Postacím: 1380 Budapest, Pf. 1190.</a:t>
            </a:r>
          </a:p>
          <a:p>
            <a:endParaRPr lang="hu-HU" sz="2400" dirty="0">
              <a:latin typeface="Arial Narrow" panose="020B0606020202030204" pitchFamily="34" charset="0"/>
            </a:endParaRPr>
          </a:p>
        </p:txBody>
      </p:sp>
      <p:sp>
        <p:nvSpPr>
          <p:cNvPr id="8" name="Dia számának hely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28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9548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410445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sz="2400" b="1" dirty="0">
                <a:latin typeface="Arial Narrow" panose="020B0606020202030204" pitchFamily="34" charset="0"/>
              </a:rPr>
              <a:t>Jelentkezési </a:t>
            </a:r>
            <a:r>
              <a:rPr lang="hu-HU" sz="2400" b="1" dirty="0" smtClean="0">
                <a:latin typeface="Arial Narrow" panose="020B0606020202030204" pitchFamily="34" charset="0"/>
              </a:rPr>
              <a:t>határidő:	2014</a:t>
            </a:r>
            <a:r>
              <a:rPr lang="hu-HU" sz="2400" b="1" dirty="0">
                <a:latin typeface="Arial Narrow" panose="020B0606020202030204" pitchFamily="34" charset="0"/>
              </a:rPr>
              <a:t>. augusztus </a:t>
            </a:r>
            <a:r>
              <a:rPr lang="hu-HU" sz="2400" b="1" dirty="0" smtClean="0">
                <a:latin typeface="Arial Narrow" panose="020B0606020202030204" pitchFamily="34" charset="0"/>
              </a:rPr>
              <a:t>12.</a:t>
            </a:r>
          </a:p>
          <a:p>
            <a:pPr marL="0" indent="0">
              <a:buNone/>
            </a:pPr>
            <a:r>
              <a:rPr lang="hu-HU" sz="2400" b="1" dirty="0" smtClean="0">
                <a:latin typeface="Arial Narrow" panose="020B0606020202030204" pitchFamily="34" charset="0"/>
              </a:rPr>
              <a:t>Hitelesítési határidő: 	2014. augusztus 13.</a:t>
            </a:r>
            <a:endParaRPr lang="hu-HU" sz="2400" b="1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hu-HU" sz="2400" b="1" dirty="0">
                <a:latin typeface="Arial Narrow" panose="020B0606020202030204" pitchFamily="34" charset="0"/>
              </a:rPr>
              <a:t>Ponthatár megállapítás: </a:t>
            </a:r>
            <a:r>
              <a:rPr lang="hu-HU" sz="2400" b="1" dirty="0" smtClean="0">
                <a:latin typeface="Arial Narrow" panose="020B0606020202030204" pitchFamily="34" charset="0"/>
              </a:rPr>
              <a:t>	2014</a:t>
            </a:r>
            <a:r>
              <a:rPr lang="hu-HU" sz="2400" b="1" dirty="0">
                <a:latin typeface="Arial Narrow" panose="020B0606020202030204" pitchFamily="34" charset="0"/>
              </a:rPr>
              <a:t>. augusztus </a:t>
            </a:r>
            <a:r>
              <a:rPr lang="hu-HU" sz="2400" b="1" dirty="0" smtClean="0">
                <a:latin typeface="Arial Narrow" panose="020B0606020202030204" pitchFamily="34" charset="0"/>
              </a:rPr>
              <a:t>28.</a:t>
            </a:r>
            <a:endParaRPr lang="hu-HU" sz="2400" b="1" dirty="0">
              <a:latin typeface="Arial Narrow" panose="020B0606020202030204" pitchFamily="34" charset="0"/>
            </a:endParaRPr>
          </a:p>
          <a:p>
            <a:endParaRPr lang="hu-HU" sz="2400" b="1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hu-HU" sz="2400" b="1" dirty="0">
                <a:latin typeface="Arial Narrow" panose="020B0606020202030204" pitchFamily="34" charset="0"/>
              </a:rPr>
              <a:t>Jelentkezés módja: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•"/>
            </a:pPr>
            <a:r>
              <a:rPr lang="hu-HU" sz="2400" b="1" dirty="0">
                <a:latin typeface="Arial Narrow" panose="020B0606020202030204" pitchFamily="34" charset="0"/>
              </a:rPr>
              <a:t>e</a:t>
            </a:r>
            <a:r>
              <a:rPr lang="hu-HU" sz="2400" b="1" dirty="0" smtClean="0">
                <a:latin typeface="Arial Narrow" panose="020B0606020202030204" pitchFamily="34" charset="0"/>
              </a:rPr>
              <a:t>-felvételi útján</a:t>
            </a:r>
            <a:endParaRPr lang="hu-HU" sz="2400" b="1" dirty="0">
              <a:latin typeface="Arial Narrow" panose="020B060602020203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hu-HU" sz="2400" b="1" dirty="0">
                <a:latin typeface="Arial Narrow" panose="020B0606020202030204" pitchFamily="34" charset="0"/>
              </a:rPr>
              <a:t>Jelentkezhetnek, akik:</a:t>
            </a:r>
          </a:p>
          <a:p>
            <a:pPr lvl="1">
              <a:spcBef>
                <a:spcPts val="600"/>
              </a:spcBef>
              <a:buFontTx/>
              <a:buChar char="•"/>
            </a:pPr>
            <a:r>
              <a:rPr lang="hu-HU" sz="2400" b="1" dirty="0">
                <a:latin typeface="Arial Narrow" panose="020B0606020202030204" pitchFamily="34" charset="0"/>
              </a:rPr>
              <a:t> nem vettek részt a 2014 általános felvételi eljárásban</a:t>
            </a:r>
          </a:p>
          <a:p>
            <a:pPr lvl="1">
              <a:buFontTx/>
              <a:buChar char="•"/>
            </a:pPr>
            <a:r>
              <a:rPr lang="hu-HU" sz="2400" b="1" dirty="0">
                <a:latin typeface="Arial Narrow" panose="020B0606020202030204" pitchFamily="34" charset="0"/>
              </a:rPr>
              <a:t> nem nyertek felvételt a 2014 általános felvételi </a:t>
            </a:r>
            <a:r>
              <a:rPr lang="hu-HU" sz="2400" b="1" dirty="0" smtClean="0">
                <a:latin typeface="Arial Narrow" panose="020B0606020202030204" pitchFamily="34" charset="0"/>
              </a:rPr>
              <a:t>eljárásban</a:t>
            </a:r>
            <a:endParaRPr lang="hu-HU" sz="2400" b="1" dirty="0">
              <a:latin typeface="Arial Narrow" panose="020B0606020202030204" pitchFamily="34" charset="0"/>
            </a:endParaRPr>
          </a:p>
          <a:p>
            <a:pPr lvl="1"/>
            <a:endParaRPr lang="hu-HU" sz="2400" b="1" dirty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hu-HU" sz="2400" b="1" dirty="0" err="1">
                <a:latin typeface="Arial Narrow" panose="020B0606020202030204" pitchFamily="34" charset="0"/>
              </a:rPr>
              <a:t>www.felvi.hu</a:t>
            </a:r>
            <a:endParaRPr lang="hu-HU" sz="2400" b="1" dirty="0">
              <a:latin typeface="Arial Narrow" panose="020B0606020202030204" pitchFamily="34" charset="0"/>
            </a:endParaRPr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2627784" y="5085184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3200" b="1" dirty="0" smtClean="0">
                <a:latin typeface="Arial Narrow" panose="020B0606020202030204" pitchFamily="34" charset="0"/>
              </a:rPr>
              <a:t>Pótfelvételi 2014</a:t>
            </a:r>
            <a:endParaRPr lang="hu-HU" sz="3200" b="1" dirty="0">
              <a:latin typeface="Arial Narrow" panose="020B0606020202030204" pitchFamily="34" charset="0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29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6057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0598173"/>
              </p:ext>
            </p:extLst>
          </p:nvPr>
        </p:nvGraphicFramePr>
        <p:xfrm>
          <a:off x="395536" y="1052737"/>
          <a:ext cx="8229600" cy="403244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43200"/>
                <a:gridCol w="2743200"/>
                <a:gridCol w="2743200"/>
              </a:tblGrid>
              <a:tr h="7258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2013. </a:t>
                      </a: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év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2014. </a:t>
                      </a: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év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1037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Arial Narrow" panose="020B0606020202030204" pitchFamily="34" charset="0"/>
                        </a:rPr>
                        <a:t>keresztféléves </a:t>
                      </a:r>
                      <a:r>
                        <a:rPr lang="hu-HU" sz="1800" dirty="0">
                          <a:effectLst/>
                          <a:latin typeface="Arial Narrow" panose="020B0606020202030204" pitchFamily="34" charset="0"/>
                        </a:rPr>
                        <a:t>eljárásban felvett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914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kern="1200" dirty="0" smtClean="0">
                          <a:effectLst/>
                          <a:latin typeface="Arial Narrow" panose="020B0606020202030204" pitchFamily="34" charset="0"/>
                        </a:rPr>
                        <a:t>3 785</a:t>
                      </a:r>
                      <a:endParaRPr lang="hu-HU" sz="180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914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Arial" pitchFamily="34" charset="0"/>
                        </a:rPr>
                        <a:t>3 747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1037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Arial Narrow" panose="020B0606020202030204" pitchFamily="34" charset="0"/>
                        </a:rPr>
                        <a:t>általános </a:t>
                      </a:r>
                      <a:r>
                        <a:rPr lang="hu-HU" sz="1800" dirty="0">
                          <a:effectLst/>
                          <a:latin typeface="Arial Narrow" panose="020B0606020202030204" pitchFamily="34" charset="0"/>
                        </a:rPr>
                        <a:t>felvételi eljárásban felvett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914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kern="1200" dirty="0" smtClean="0">
                          <a:effectLst/>
                          <a:latin typeface="Arial Narrow" panose="020B0606020202030204" pitchFamily="34" charset="0"/>
                        </a:rPr>
                        <a:t>54 217</a:t>
                      </a:r>
                      <a:endParaRPr lang="hu-HU" sz="180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914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Arial" pitchFamily="34" charset="0"/>
                        </a:rPr>
                        <a:t>56 913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0991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  <a:latin typeface="Arial Narrow" panose="020B0606020202030204" pitchFamily="34" charset="0"/>
                        </a:rPr>
                        <a:t>ö</a:t>
                      </a:r>
                      <a:r>
                        <a:rPr lang="hu-HU" sz="1800" b="1" dirty="0" smtClean="0">
                          <a:effectLst/>
                          <a:latin typeface="Arial Narrow" panose="020B0606020202030204" pitchFamily="34" charset="0"/>
                        </a:rPr>
                        <a:t>sszesen</a:t>
                      </a:r>
                      <a:r>
                        <a:rPr lang="hu-HU" sz="1800" b="1" dirty="0"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  <a:endParaRPr lang="hu-HU" sz="18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914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1200" dirty="0" smtClean="0">
                          <a:effectLst/>
                          <a:latin typeface="Arial Narrow" panose="020B0606020202030204" pitchFamily="34" charset="0"/>
                        </a:rPr>
                        <a:t>58 002</a:t>
                      </a:r>
                      <a:endParaRPr lang="hu-HU" sz="1800" b="1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914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Arial" pitchFamily="34" charset="0"/>
                        </a:rPr>
                        <a:t>60 660</a:t>
                      </a:r>
                      <a:endParaRPr lang="hu-HU" sz="18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1115617" y="5269265"/>
            <a:ext cx="7560840" cy="871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hu-HU" sz="2400" b="1" dirty="0">
                <a:latin typeface="Arial Narrow" panose="020B0606020202030204" pitchFamily="34" charset="0"/>
                <a:ea typeface="Calibri"/>
              </a:rPr>
              <a:t>Állami ösztöndíjas képzésre felvettek </a:t>
            </a:r>
            <a:r>
              <a:rPr lang="hu-HU" sz="2400" b="1" dirty="0" smtClean="0">
                <a:latin typeface="Arial Narrow" panose="020B0606020202030204" pitchFamily="34" charset="0"/>
                <a:ea typeface="Calibri"/>
              </a:rPr>
              <a:t>száma 2013-2014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hu-HU" sz="2000" b="1" dirty="0" smtClean="0">
                <a:latin typeface="Arial Narrow" panose="020B0606020202030204" pitchFamily="34" charset="0"/>
                <a:ea typeface="Calibri"/>
              </a:rPr>
              <a:t>(minden képzési szint és munkarend)</a:t>
            </a:r>
            <a:endParaRPr lang="hu-HU" sz="2000" dirty="0">
              <a:latin typeface="Arial Narrow" panose="020B0606020202030204" pitchFamily="34" charset="0"/>
              <a:ea typeface="Calibri"/>
            </a:endParaRP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63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Köszönjük a figyelmet!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www.felvi.hu</a:t>
            </a:r>
            <a:endParaRPr lang="hu-H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436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71489" y="5157193"/>
            <a:ext cx="8204968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hu-HU" sz="2400" b="1" dirty="0">
                <a:latin typeface="Arial Narrow" panose="020B0606020202030204" pitchFamily="34" charset="0"/>
              </a:rPr>
              <a:t>Érettségizők száma </a:t>
            </a:r>
            <a:r>
              <a:rPr lang="hu-HU" sz="2400" b="1" dirty="0" smtClean="0">
                <a:latin typeface="Arial Narrow" panose="020B0606020202030204" pitchFamily="34" charset="0"/>
              </a:rPr>
              <a:t>2009 </a:t>
            </a:r>
            <a:r>
              <a:rPr lang="hu-HU" sz="2400" b="1" dirty="0">
                <a:latin typeface="Arial Narrow" panose="020B0606020202030204" pitchFamily="34" charset="0"/>
              </a:rPr>
              <a:t>– </a:t>
            </a:r>
            <a:r>
              <a:rPr lang="hu-HU" sz="2400" b="1" dirty="0" smtClean="0">
                <a:latin typeface="Arial Narrow" panose="020B0606020202030204" pitchFamily="34" charset="0"/>
              </a:rPr>
              <a:t>2014 </a:t>
            </a:r>
            <a:endParaRPr lang="hu-HU" sz="24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8741787"/>
              </p:ext>
            </p:extLst>
          </p:nvPr>
        </p:nvGraphicFramePr>
        <p:xfrm>
          <a:off x="395536" y="764704"/>
          <a:ext cx="842493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Dia számának hely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9443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506413" y="4941169"/>
            <a:ext cx="8386067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u-HU" sz="2400" b="1" dirty="0" smtClean="0">
                <a:latin typeface="Arial Narrow" panose="020B0606020202030204" pitchFamily="34" charset="0"/>
              </a:rPr>
              <a:t>Jelentkezők – felvettek száma összesen 2012 – 2014</a:t>
            </a: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8572854"/>
              </p:ext>
            </p:extLst>
          </p:nvPr>
        </p:nvGraphicFramePr>
        <p:xfrm>
          <a:off x="457200" y="764705"/>
          <a:ext cx="821925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2676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rtalom hely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3662061"/>
              </p:ext>
            </p:extLst>
          </p:nvPr>
        </p:nvGraphicFramePr>
        <p:xfrm>
          <a:off x="395534" y="404664"/>
          <a:ext cx="8352929" cy="506745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82051"/>
                <a:gridCol w="1061813"/>
                <a:gridCol w="1061813"/>
                <a:gridCol w="1061813"/>
                <a:gridCol w="1061813"/>
                <a:gridCol w="1061813"/>
                <a:gridCol w="1061813"/>
              </a:tblGrid>
              <a:tr h="733578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Képzési terület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összes felvett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1. helyen felvett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2. helyen felvett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3. helyen felvett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4. helyen felvett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További helyen </a:t>
                      </a:r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felvett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7332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Arial Narrow" panose="020B0606020202030204" pitchFamily="34" charset="0"/>
                        </a:rPr>
                        <a:t>agrár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4324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87</a:t>
                      </a:r>
                    </a:p>
                  </a:txBody>
                  <a:tcPr marL="9525" marR="9525" marT="9525" marB="0" anchor="ctr"/>
                </a:tc>
              </a:tr>
              <a:tr h="604058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Arial Narrow" panose="020B0606020202030204" pitchFamily="34" charset="0"/>
                        </a:rPr>
                        <a:t>bölcsészettudomány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6990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5273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136</a:t>
                      </a:r>
                    </a:p>
                  </a:txBody>
                  <a:tcPr marL="9525" marR="9525" marT="9525" marB="0" anchor="ctr"/>
                </a:tc>
              </a:tr>
              <a:tr h="604058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Arial Narrow" panose="020B0606020202030204" pitchFamily="34" charset="0"/>
                        </a:rPr>
                        <a:t>gazdaságtudományok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14 482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7764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3554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684</a:t>
                      </a:r>
                    </a:p>
                  </a:txBody>
                  <a:tcPr marL="9525" marR="9525" marT="9525" marB="0" anchor="ctr"/>
                </a:tc>
              </a:tr>
              <a:tr h="57332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Arial Narrow" panose="020B0606020202030204" pitchFamily="34" charset="0"/>
                        </a:rPr>
                        <a:t>informatika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5221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4206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62</a:t>
                      </a:r>
                    </a:p>
                  </a:txBody>
                  <a:tcPr marL="9525" marR="9525" marT="9525" marB="0" anchor="ctr"/>
                </a:tc>
              </a:tr>
              <a:tr h="57332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Arial Narrow" panose="020B0606020202030204" pitchFamily="34" charset="0"/>
                        </a:rPr>
                        <a:t>jogi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115</a:t>
                      </a:r>
                    </a:p>
                  </a:txBody>
                  <a:tcPr marL="9525" marR="9525" marT="9525" marB="0" anchor="ctr"/>
                </a:tc>
              </a:tr>
              <a:tr h="733578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Arial Narrow" panose="020B0606020202030204" pitchFamily="34" charset="0"/>
                        </a:rPr>
                        <a:t>közigazgatási, rendészeti és katonai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</a:tr>
              <a:tr h="57332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Arial Narrow" panose="020B0606020202030204" pitchFamily="34" charset="0"/>
                        </a:rPr>
                        <a:t>műszaki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10 882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9033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1403649" y="5517232"/>
            <a:ext cx="74888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400" b="1" dirty="0">
                <a:latin typeface="Arial Narrow" panose="020B0606020202030204" pitchFamily="34" charset="0"/>
              </a:rPr>
              <a:t>Képzési terület szerint az 1., 2., 3., </a:t>
            </a:r>
            <a:r>
              <a:rPr lang="hu-HU" sz="2400" b="1" dirty="0" smtClean="0">
                <a:latin typeface="Arial Narrow" panose="020B0606020202030204" pitchFamily="34" charset="0"/>
              </a:rPr>
              <a:t>4. és további </a:t>
            </a:r>
            <a:r>
              <a:rPr lang="hu-HU" sz="2400" b="1" dirty="0">
                <a:latin typeface="Arial Narrow" panose="020B0606020202030204" pitchFamily="34" charset="0"/>
              </a:rPr>
              <a:t>helyen </a:t>
            </a:r>
            <a:r>
              <a:rPr lang="hu-HU" sz="2400" b="1" dirty="0" smtClean="0">
                <a:latin typeface="Arial Narrow" panose="020B0606020202030204" pitchFamily="34" charset="0"/>
              </a:rPr>
              <a:t>felvettek/1.</a:t>
            </a:r>
            <a:endParaRPr lang="hu-HU" sz="2400" b="1" dirty="0">
              <a:latin typeface="Arial Narrow" panose="020B0606020202030204" pitchFamily="34" charset="0"/>
            </a:endParaRPr>
          </a:p>
          <a:p>
            <a:pPr algn="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12296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109112"/>
              </p:ext>
            </p:extLst>
          </p:nvPr>
        </p:nvGraphicFramePr>
        <p:xfrm>
          <a:off x="457200" y="404665"/>
          <a:ext cx="8291264" cy="521746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10544"/>
                <a:gridCol w="1080120"/>
                <a:gridCol w="1080120"/>
                <a:gridCol w="1080120"/>
                <a:gridCol w="1080120"/>
                <a:gridCol w="1080120"/>
                <a:gridCol w="1080120"/>
              </a:tblGrid>
              <a:tr h="720924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Képzési terület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összes </a:t>
                      </a:r>
                      <a:r>
                        <a:rPr lang="hu-HU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felvett 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1. helyen </a:t>
                      </a:r>
                      <a:r>
                        <a:rPr lang="hu-HU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felvett 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2. helyen </a:t>
                      </a:r>
                      <a:r>
                        <a:rPr lang="hu-HU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felvett 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3. helyen </a:t>
                      </a:r>
                      <a:r>
                        <a:rPr lang="hu-HU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felvett 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4. helyen felvett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További helyen </a:t>
                      </a:r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felvett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10676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Arial Narrow" panose="020B0606020202030204" pitchFamily="34" charset="0"/>
                        </a:rPr>
                        <a:t>művészet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</a:tr>
              <a:tr h="610676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Arial Narrow" panose="020B0606020202030204" pitchFamily="34" charset="0"/>
                        </a:rPr>
                        <a:t>művészetközvetítés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72092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Arial Narrow" panose="020B0606020202030204" pitchFamily="34" charset="0"/>
                        </a:rPr>
                        <a:t>orvos- és egészségtudomány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5059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3492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</a:tr>
              <a:tr h="610676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Arial Narrow" panose="020B0606020202030204" pitchFamily="34" charset="0"/>
                        </a:rPr>
                        <a:t>pedagógusképzés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9177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7673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84</a:t>
                      </a:r>
                    </a:p>
                  </a:txBody>
                  <a:tcPr marL="9525" marR="9525" marT="9525" marB="0" anchor="ctr"/>
                </a:tc>
              </a:tr>
              <a:tr h="610676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Arial Narrow" panose="020B0606020202030204" pitchFamily="34" charset="0"/>
                        </a:rPr>
                        <a:t>sporttudomány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</a:tr>
              <a:tr h="610676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Arial Narrow" panose="020B0606020202030204" pitchFamily="34" charset="0"/>
                        </a:rPr>
                        <a:t>társadalomtudomány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4669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178</a:t>
                      </a:r>
                    </a:p>
                  </a:txBody>
                  <a:tcPr marL="9525" marR="9525" marT="9525" marB="0" anchor="ctr"/>
                </a:tc>
              </a:tr>
              <a:tr h="610676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 smtClean="0">
                          <a:effectLst/>
                          <a:latin typeface="Arial Narrow" panose="020B0606020202030204" pitchFamily="34" charset="0"/>
                        </a:rPr>
                        <a:t>természettudomány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3244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1763688" y="5661248"/>
            <a:ext cx="7200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400" b="1" dirty="0">
                <a:latin typeface="Arial Narrow" panose="020B0606020202030204" pitchFamily="34" charset="0"/>
              </a:rPr>
              <a:t>Képzési terület szerint az 1., 2., 3., </a:t>
            </a:r>
            <a:r>
              <a:rPr lang="hu-HU" sz="2400" b="1" dirty="0" smtClean="0">
                <a:latin typeface="Arial Narrow" panose="020B0606020202030204" pitchFamily="34" charset="0"/>
              </a:rPr>
              <a:t>4. és további </a:t>
            </a:r>
            <a:r>
              <a:rPr lang="hu-HU" sz="2400" b="1" dirty="0">
                <a:latin typeface="Arial Narrow" panose="020B0606020202030204" pitchFamily="34" charset="0"/>
              </a:rPr>
              <a:t>helyen </a:t>
            </a:r>
            <a:r>
              <a:rPr lang="hu-HU" sz="2400" b="1" dirty="0" smtClean="0">
                <a:latin typeface="Arial Narrow" panose="020B0606020202030204" pitchFamily="34" charset="0"/>
              </a:rPr>
              <a:t>felvettek/2.</a:t>
            </a:r>
            <a:endParaRPr lang="hu-HU" sz="2400" b="1" dirty="0">
              <a:latin typeface="Arial Narrow" panose="020B060602020203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12296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61387802"/>
              </p:ext>
            </p:extLst>
          </p:nvPr>
        </p:nvGraphicFramePr>
        <p:xfrm>
          <a:off x="395536" y="915564"/>
          <a:ext cx="8208912" cy="244827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115611"/>
                <a:gridCol w="2093301"/>
              </a:tblGrid>
              <a:tr h="40804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Indok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674" marR="4674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Jelentkezők </a:t>
                      </a:r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száma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674" marR="4674" marT="9525" marB="0" anchor="ctr"/>
                </a:tc>
              </a:tr>
              <a:tr h="40804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Nem érte el a jogszabályi minimum ponthatárt</a:t>
                      </a:r>
                    </a:p>
                  </a:txBody>
                  <a:tcPr marL="3739" marR="3739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15 062</a:t>
                      </a:r>
                    </a:p>
                  </a:txBody>
                  <a:tcPr marL="3739" marR="3739" marT="7620" marB="0" anchor="b"/>
                </a:tc>
              </a:tr>
              <a:tr h="408045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Alkalmassági vizsgán nem felelt meg</a:t>
                      </a:r>
                    </a:p>
                  </a:txBody>
                  <a:tcPr marL="3739" marR="3739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5 291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739" marR="3739" marT="7620" marB="0" anchor="b"/>
                </a:tc>
              </a:tr>
              <a:tr h="408045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Felvételi vizsgán nem jelent meg</a:t>
                      </a:r>
                    </a:p>
                  </a:txBody>
                  <a:tcPr marL="3739" marR="3739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4 131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739" marR="3739" marT="7620" marB="0" anchor="b"/>
                </a:tc>
              </a:tr>
              <a:tr h="408045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Felsőfokú oklevél hiánya miatt elutasítva</a:t>
                      </a:r>
                    </a:p>
                  </a:txBody>
                  <a:tcPr marL="3739" marR="3739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3 254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739" marR="3739" marT="7620" marB="0" anchor="b"/>
                </a:tc>
              </a:tr>
              <a:tr h="408045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 jelentkezésen középszintű érettségi vizsgaeredmény nem fogadható el</a:t>
                      </a:r>
                    </a:p>
                  </a:txBody>
                  <a:tcPr marL="3739" marR="3739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2 913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739" marR="3739" marT="7620" marB="0" anchor="b"/>
                </a:tc>
              </a:tr>
            </a:tbl>
          </a:graphicData>
        </a:graphic>
      </p:graphicFrame>
      <p:sp>
        <p:nvSpPr>
          <p:cNvPr id="3" name="Szövegdoboz 2"/>
          <p:cNvSpPr txBox="1"/>
          <p:nvPr/>
        </p:nvSpPr>
        <p:spPr>
          <a:xfrm>
            <a:off x="3275856" y="332656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400" b="1" dirty="0">
                <a:latin typeface="Arial Narrow" panose="020B0606020202030204" pitchFamily="34" charset="0"/>
              </a:rPr>
              <a:t>Felvételi eljárásból való kizárás </a:t>
            </a:r>
            <a:r>
              <a:rPr lang="hu-HU" sz="2400" b="1" dirty="0" smtClean="0">
                <a:latin typeface="Arial Narrow" panose="020B0606020202030204" pitchFamily="34" charset="0"/>
              </a:rPr>
              <a:t>indokai*</a:t>
            </a:r>
            <a:endParaRPr lang="hu-HU" sz="2400" b="1" dirty="0">
              <a:latin typeface="Arial Narrow" panose="020B0606020202030204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2339752" y="3789040"/>
            <a:ext cx="62646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400" dirty="0" smtClean="0"/>
              <a:t>* Egy jelentkező több kizárási indokkal is szerepelhet.</a:t>
            </a:r>
            <a:endParaRPr lang="hu-HU" sz="1400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0428-FA58-4524-BB8C-946C01641F8C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06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latin typeface="Arial Narrow" panose="020B0606020202030204" pitchFamily="34" charset="0"/>
              </a:rPr>
              <a:t>Alapképzések és osztatlan képzések</a:t>
            </a:r>
            <a:endParaRPr lang="hu-HU" sz="32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296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</TotalTime>
  <Words>1203</Words>
  <Application>Microsoft Office PowerPoint</Application>
  <PresentationFormat>Diavetítés a képernyőre (4:3 oldalarány)</PresentationFormat>
  <Paragraphs>590</Paragraphs>
  <Slides>30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30</vt:i4>
      </vt:variant>
    </vt:vector>
  </HeadingPairs>
  <TitlesOfParts>
    <vt:vector size="31" baseType="lpstr">
      <vt:lpstr>Office-téma</vt:lpstr>
      <vt:lpstr>PowerPoint bemutató</vt:lpstr>
      <vt:lpstr>PowerPoint bemutató</vt:lpstr>
      <vt:lpstr>PowerPoint bemutató</vt:lpstr>
      <vt:lpstr> </vt:lpstr>
      <vt:lpstr> </vt:lpstr>
      <vt:lpstr>PowerPoint bemutató</vt:lpstr>
      <vt:lpstr>PowerPoint bemutató</vt:lpstr>
      <vt:lpstr>PowerPoint bemutató</vt:lpstr>
      <vt:lpstr>Alapképzések és osztatlan képzések</vt:lpstr>
      <vt:lpstr>PowerPoint bemutató</vt:lpstr>
      <vt:lpstr>PowerPoint bemutató</vt:lpstr>
      <vt:lpstr>PowerPoint bemutató</vt:lpstr>
      <vt:lpstr> </vt:lpstr>
      <vt:lpstr> </vt:lpstr>
      <vt:lpstr>PowerPoint bemutató</vt:lpstr>
      <vt:lpstr>PowerPoint bemutató</vt:lpstr>
      <vt:lpstr> </vt:lpstr>
      <vt:lpstr> </vt:lpstr>
      <vt:lpstr> </vt:lpstr>
      <vt:lpstr>Mesterképzés</vt:lpstr>
      <vt:lpstr> </vt:lpstr>
      <vt:lpstr> </vt:lpstr>
      <vt:lpstr> </vt:lpstr>
      <vt:lpstr> </vt:lpstr>
      <vt:lpstr>A felvételi eljárásról</vt:lpstr>
      <vt:lpstr> </vt:lpstr>
      <vt:lpstr>www.felvi.hu látogatottsága</vt:lpstr>
      <vt:lpstr>PowerPoint bemutató</vt:lpstr>
      <vt:lpstr> </vt:lpstr>
      <vt:lpstr>Köszönjük a figyelmet!</vt:lpstr>
    </vt:vector>
  </TitlesOfParts>
  <Company>Educatio Kft.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Garai Orsolya</dc:creator>
  <cp:lastModifiedBy>Kovács Krisztián</cp:lastModifiedBy>
  <cp:revision>135</cp:revision>
  <cp:lastPrinted>2014-07-25T07:23:54Z</cp:lastPrinted>
  <dcterms:created xsi:type="dcterms:W3CDTF">2014-07-23T12:26:15Z</dcterms:created>
  <dcterms:modified xsi:type="dcterms:W3CDTF">2014-07-25T09:17:18Z</dcterms:modified>
</cp:coreProperties>
</file>